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28"/>
  </p:notesMasterIdLst>
  <p:sldIdLst>
    <p:sldId id="256"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85" r:id="rId24"/>
    <p:sldId id="287" r:id="rId25"/>
    <p:sldId id="286" r:id="rId26"/>
    <p:sldId id="288" r:id="rId27"/>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4" d="100"/>
          <a:sy n="114" d="100"/>
        </p:scale>
        <p:origin x="1770"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799" cy="4572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4" name="Shape 4"/>
          <p:cNvSpPr txBox="1">
            <a:spLocks noGrp="1"/>
          </p:cNvSpPr>
          <p:nvPr>
            <p:ph type="dt" idx="10"/>
          </p:nvPr>
        </p:nvSpPr>
        <p:spPr>
          <a:xfrm>
            <a:off x="3884612" y="0"/>
            <a:ext cx="2971799" cy="457200"/>
          </a:xfrm>
          <a:prstGeom prst="rect">
            <a:avLst/>
          </a:prstGeom>
          <a:noFill/>
          <a:ln>
            <a:noFill/>
          </a:ln>
        </p:spPr>
        <p:txBody>
          <a:bodyPr lIns="91425" tIns="91425" rIns="91425" bIns="91425" anchor="t" anchorCtr="0"/>
          <a:lstStyle>
            <a:lvl1pPr marL="0" marR="0" lvl="0" indent="0" algn="r"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5" name="Shape 5"/>
          <p:cNvSpPr>
            <a:spLocks noGrp="1" noRot="1" noChangeAspect="1"/>
          </p:cNvSpPr>
          <p:nvPr>
            <p:ph type="sldImg" idx="3"/>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200" b="0" i="0" u="none" strike="noStrike" cap="none">
                <a:solidFill>
                  <a:schemeClr val="dk1"/>
                </a:solidFill>
                <a:latin typeface="Calibri"/>
                <a:ea typeface="Calibri"/>
                <a:cs typeface="Calibri"/>
                <a:sym typeface="Calibri"/>
              </a:defRPr>
            </a:lvl2pPr>
            <a:lvl3pPr marL="914400" marR="0" lvl="2" indent="0" algn="l" rtl="0">
              <a:spcBef>
                <a:spcPts val="0"/>
              </a:spcBef>
              <a:buNone/>
              <a:defRPr sz="1200" b="0" i="0" u="none" strike="noStrike" cap="none">
                <a:solidFill>
                  <a:schemeClr val="dk1"/>
                </a:solidFill>
                <a:latin typeface="Calibri"/>
                <a:ea typeface="Calibri"/>
                <a:cs typeface="Calibri"/>
                <a:sym typeface="Calibri"/>
              </a:defRPr>
            </a:lvl3pPr>
            <a:lvl4pPr marL="1371600" marR="0" lvl="3" indent="0" algn="l" rtl="0">
              <a:spcBef>
                <a:spcPts val="0"/>
              </a:spcBef>
              <a:buNone/>
              <a:defRPr sz="1200" b="0" i="0" u="none" strike="noStrike" cap="none">
                <a:solidFill>
                  <a:schemeClr val="dk1"/>
                </a:solidFill>
                <a:latin typeface="Calibri"/>
                <a:ea typeface="Calibri"/>
                <a:cs typeface="Calibri"/>
                <a:sym typeface="Calibri"/>
              </a:defRPr>
            </a:lvl4pPr>
            <a:lvl5pPr marL="1828800" marR="0" lvl="4" indent="0" algn="l" rtl="0">
              <a:spcBef>
                <a:spcPts val="0"/>
              </a:spcBef>
              <a:buNone/>
              <a:defRPr sz="1200" b="0" i="0" u="none" strike="noStrike" cap="none">
                <a:solidFill>
                  <a:schemeClr val="dk1"/>
                </a:solidFill>
                <a:latin typeface="Calibri"/>
                <a:ea typeface="Calibri"/>
                <a:cs typeface="Calibri"/>
                <a:sym typeface="Calibri"/>
              </a:defRPr>
            </a:lvl5pPr>
            <a:lvl6pPr marL="2286000" marR="0" lvl="5" indent="0" algn="l" rtl="0">
              <a:spcBef>
                <a:spcPts val="0"/>
              </a:spcBef>
              <a:buNone/>
              <a:defRPr sz="1200" b="0" i="0" u="none" strike="noStrike" cap="none">
                <a:solidFill>
                  <a:schemeClr val="dk1"/>
                </a:solidFill>
                <a:latin typeface="Calibri"/>
                <a:ea typeface="Calibri"/>
                <a:cs typeface="Calibri"/>
                <a:sym typeface="Calibri"/>
              </a:defRPr>
            </a:lvl6pPr>
            <a:lvl7pPr marL="2743200" marR="0" lvl="6" indent="0" algn="l" rtl="0">
              <a:spcBef>
                <a:spcPts val="0"/>
              </a:spcBef>
              <a:buNone/>
              <a:defRPr sz="1200" b="0" i="0" u="none" strike="noStrike" cap="none">
                <a:solidFill>
                  <a:schemeClr val="dk1"/>
                </a:solidFill>
                <a:latin typeface="Calibri"/>
                <a:ea typeface="Calibri"/>
                <a:cs typeface="Calibri"/>
                <a:sym typeface="Calibri"/>
              </a:defRPr>
            </a:lvl7pPr>
            <a:lvl8pPr marL="3200400" marR="0" lvl="7" indent="0" algn="l" rtl="0">
              <a:spcBef>
                <a:spcPts val="0"/>
              </a:spcBef>
              <a:buNone/>
              <a:defRPr sz="1200" b="0" i="0" u="none" strike="noStrike" cap="none">
                <a:solidFill>
                  <a:schemeClr val="dk1"/>
                </a:solidFill>
                <a:latin typeface="Calibri"/>
                <a:ea typeface="Calibri"/>
                <a:cs typeface="Calibri"/>
                <a:sym typeface="Calibri"/>
              </a:defRPr>
            </a:lvl8pPr>
            <a:lvl9pPr marL="3657600" marR="0" lvl="8" indent="0" algn="l" rtl="0">
              <a:spcBef>
                <a:spcPts val="0"/>
              </a:spcBef>
              <a:buNone/>
              <a:defRPr sz="1200" b="0" i="0" u="none" strike="noStrike" cap="none">
                <a:solidFill>
                  <a:schemeClr val="dk1"/>
                </a:solidFill>
                <a:latin typeface="Calibri"/>
                <a:ea typeface="Calibri"/>
                <a:cs typeface="Calibri"/>
                <a:sym typeface="Calibri"/>
              </a:defRPr>
            </a:lvl9pPr>
          </a:lstStyle>
          <a:p>
            <a:endParaRPr/>
          </a:p>
        </p:txBody>
      </p:sp>
      <p:sp>
        <p:nvSpPr>
          <p:cNvPr id="7" name="Shape 7"/>
          <p:cNvSpPr txBox="1">
            <a:spLocks noGrp="1"/>
          </p:cNvSpPr>
          <p:nvPr>
            <p:ph type="ftr" idx="11"/>
          </p:nvPr>
        </p:nvSpPr>
        <p:spPr>
          <a:xfrm>
            <a:off x="0" y="8685213"/>
            <a:ext cx="2971799" cy="457200"/>
          </a:xfrm>
          <a:prstGeom prst="rect">
            <a:avLst/>
          </a:prstGeom>
          <a:noFill/>
          <a:ln>
            <a:noFill/>
          </a:ln>
        </p:spPr>
        <p:txBody>
          <a:bodyPr lIns="91425" tIns="91425" rIns="91425" bIns="91425" anchor="b" anchorCtr="0"/>
          <a:lstStyle>
            <a:lvl1pPr marL="0" marR="0" lvl="0" indent="0" algn="l"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8" name="Shape 8"/>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Calibri"/>
                <a:ea typeface="Calibri"/>
                <a:cs typeface="Calibri"/>
                <a:sym typeface="Calibri"/>
              </a:rPr>
              <a:t>‹#›</a:t>
            </a:fld>
            <a:endParaRPr lang="en-US"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Shape 8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86" name="Shape 86"/>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p:txBody>
      </p:sp>
      <p:sp>
        <p:nvSpPr>
          <p:cNvPr id="87" name="Shape 87"/>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1</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Shape 17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71" name="Shape 171"/>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p:txBody>
      </p:sp>
      <p:sp>
        <p:nvSpPr>
          <p:cNvPr id="172" name="Shape 172"/>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10</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Shape 17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79" name="Shape 179"/>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Come up with some examples of nominal variables that could be used to study Georgia.</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Notice that these variables can’t be directly ranked. </a:t>
            </a:r>
          </a:p>
        </p:txBody>
      </p:sp>
      <p:sp>
        <p:nvSpPr>
          <p:cNvPr id="180" name="Shape 180"/>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11</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Shape 18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89" name="Shape 189"/>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Key to remember here is that there’s no mathematical observations that can be done with ranked data.</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rgbClr val="FFFF66"/>
                </a:solidFill>
                <a:latin typeface="Calibri"/>
                <a:ea typeface="Calibri"/>
                <a:cs typeface="Calibri"/>
                <a:sym typeface="Calibri"/>
              </a:rPr>
              <a:t>Example: Teaching evaluations. </a:t>
            </a:r>
          </a:p>
          <a:p>
            <a:pPr marL="0" marR="0" lvl="0" indent="0" algn="l" rtl="0">
              <a:spcBef>
                <a:spcPts val="0"/>
              </a:spcBef>
              <a:buSzPct val="25000"/>
              <a:buNone/>
            </a:pPr>
            <a:r>
              <a:rPr lang="en-US" sz="1200" b="0" i="0" u="none" strike="noStrike" cap="none">
                <a:solidFill>
                  <a:srgbClr val="FFFF66"/>
                </a:solidFill>
                <a:latin typeface="Calibri"/>
                <a:ea typeface="Calibri"/>
                <a:cs typeface="Calibri"/>
                <a:sym typeface="Calibri"/>
              </a:rPr>
              <a:t>Is a teacher with a 4 average twice as good as one with a 2?</a:t>
            </a:r>
          </a:p>
          <a:p>
            <a:pPr marL="0" marR="0" lvl="0" indent="0" algn="l" rtl="0">
              <a:spcBef>
                <a:spcPts val="0"/>
              </a:spcBef>
              <a:buSzPct val="25000"/>
              <a:buNone/>
            </a:pPr>
            <a:endParaRPr sz="1200" b="0" i="0" u="none" strike="noStrike" cap="none">
              <a:solidFill>
                <a:srgbClr val="FFFF66"/>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rgbClr val="FFFF66"/>
                </a:solidFill>
                <a:latin typeface="Calibri"/>
                <a:ea typeface="Calibri"/>
                <a:cs typeface="Calibri"/>
                <a:sym typeface="Calibri"/>
              </a:rPr>
              <a:t>Other examples of ordinal data? </a:t>
            </a:r>
          </a:p>
          <a:p>
            <a:pPr marL="0" marR="0" lvl="0" indent="0" algn="l" rtl="0">
              <a:spcBef>
                <a:spcPts val="0"/>
              </a:spcBef>
              <a:buSzPct val="25000"/>
              <a:buNone/>
            </a:pPr>
            <a:r>
              <a:rPr lang="en-US" sz="1200" b="0" i="0" u="none" strike="noStrike" cap="none">
                <a:solidFill>
                  <a:srgbClr val="FFFF66"/>
                </a:solidFill>
                <a:latin typeface="Calibri"/>
                <a:ea typeface="Calibri"/>
                <a:cs typeface="Calibri"/>
                <a:sym typeface="Calibri"/>
              </a:rPr>
              <a:t>College football rankings</a:t>
            </a:r>
          </a:p>
          <a:p>
            <a:pPr marL="0" marR="0" lvl="0" indent="0" algn="l" rtl="0">
              <a:spcBef>
                <a:spcPts val="0"/>
              </a:spcBef>
              <a:buSzPct val="25000"/>
              <a:buNone/>
            </a:pPr>
            <a:r>
              <a:rPr lang="en-US" sz="1200" b="0" i="0" u="none" strike="noStrike" cap="none">
                <a:solidFill>
                  <a:srgbClr val="FFFF66"/>
                </a:solidFill>
                <a:latin typeface="Calibri"/>
                <a:ea typeface="Calibri"/>
                <a:cs typeface="Calibri"/>
                <a:sym typeface="Calibri"/>
              </a:rPr>
              <a:t>Likert scales of all types</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p:txBody>
      </p:sp>
      <p:sp>
        <p:nvSpPr>
          <p:cNvPr id="190" name="Shape 190"/>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12</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Shape 1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97" name="Shape 197"/>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rgbClr val="FFFF66"/>
                </a:solidFill>
                <a:latin typeface="Calibri"/>
                <a:ea typeface="Calibri"/>
                <a:cs typeface="Calibri"/>
                <a:sym typeface="Calibri"/>
              </a:rPr>
              <a:t>You can tell exact distances between values; you can add or subtract, but not multiply or divide interval values</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p:txBody>
      </p:sp>
      <p:sp>
        <p:nvSpPr>
          <p:cNvPr id="198" name="Shape 198"/>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13</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Shape 20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05" name="Shape 205"/>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rgbClr val="FFFF66"/>
                </a:solidFill>
                <a:latin typeface="Calibri"/>
                <a:ea typeface="Calibri"/>
                <a:cs typeface="Calibri"/>
                <a:sym typeface="Calibri"/>
              </a:rPr>
              <a:t>you can tell exact distances between values; you can add or subtract, but not multiply or divide interval values</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p:txBody>
      </p:sp>
      <p:sp>
        <p:nvSpPr>
          <p:cNvPr id="206" name="Shape 206"/>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14</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Shape 21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13" name="Shape 213"/>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rgbClr val="FFFF66"/>
                </a:solidFill>
                <a:latin typeface="Calibri"/>
                <a:ea typeface="Calibri"/>
                <a:cs typeface="Calibri"/>
                <a:sym typeface="Calibri"/>
              </a:rPr>
              <a:t>you can tell exact distances between values; you can add or subtract, but not multiply or divide interval values</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p:txBody>
      </p:sp>
      <p:sp>
        <p:nvSpPr>
          <p:cNvPr id="214" name="Shape 214"/>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15</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Shape 21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20" name="Shape 220"/>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p:txBody>
      </p:sp>
      <p:sp>
        <p:nvSpPr>
          <p:cNvPr id="221" name="Shape 221"/>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16</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Shape 22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27" name="Shape 227"/>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rgbClr val="FFFF66"/>
                </a:solidFill>
                <a:latin typeface="Calibri"/>
                <a:ea typeface="Calibri"/>
                <a:cs typeface="Calibri"/>
                <a:sym typeface="Calibri"/>
              </a:rPr>
              <a:t>you can tell exact distances between values; you can add or subtract, but not multiply or divide interval values</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p:txBody>
      </p:sp>
      <p:sp>
        <p:nvSpPr>
          <p:cNvPr id="228" name="Shape 228"/>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17</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Shape 23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35" name="Shape 235"/>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Two models of statistical analysis.</a:t>
            </a:r>
          </a:p>
        </p:txBody>
      </p:sp>
      <p:sp>
        <p:nvSpPr>
          <p:cNvPr id="236" name="Shape 236"/>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18</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Shape 24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43" name="Shape 243"/>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Two models of statistical analysis.</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The first is hypothesis driven, where a test is created specifically to test a specific hypothesis: neighborhood racial composition is a predictor of college degree attainment</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Clear and focused, based on expanding existing research</a:t>
            </a:r>
          </a:p>
        </p:txBody>
      </p:sp>
      <p:sp>
        <p:nvSpPr>
          <p:cNvPr id="244" name="Shape 244"/>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19</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Shape 9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00" name="Shape 10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Shape 25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58" name="Shape 258"/>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Exploratory data analysis is another alternative.</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Particularly popular now working with large datasets.</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Focus is on working with data and trying to visualize it in multiple ways. Look for patterns that appear in the data that may not be captured by standard statistical models.</a:t>
            </a: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Focus is on surprises within the data revealed through multiple passes through it.</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May suggest more hypothesis driven experiments or highlight the need for better data.</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Example from last time—”elbow” in the connection between HS and college graduation data.</a:t>
            </a:r>
          </a:p>
        </p:txBody>
      </p:sp>
      <p:sp>
        <p:nvSpPr>
          <p:cNvPr id="259" name="Shape 259"/>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20</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Shape 26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67" name="Shape 267"/>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Exploratory data analysis is another alternative.</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Particularly popular now working with large datasets.</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Focus is on working with data and trying to visualize it in multiple ways. Look for patterns that appear in the data that may not be captured by standard statistical models.</a:t>
            </a: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Focus is on surprises within the data revealed through multiple passes through it.</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May suggest more hypothesis driven experiments or highlight the need for better data.</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Example from last time—”elbow” in the connection between HS and college graduation data.</a:t>
            </a:r>
          </a:p>
        </p:txBody>
      </p:sp>
      <p:sp>
        <p:nvSpPr>
          <p:cNvPr id="268" name="Shape 268"/>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21</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Shape 2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76" name="Shape 276"/>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Exploratory data analysis is another alternative.</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Particularly popular now working with large datasets.</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Focus is on working with data and trying to visualize it in multiple ways. Look for patterns that appear in the data that may not be captured by standard statistical models.</a:t>
            </a: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Focus is on surprises within the data revealed through multiple passes through it.</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May suggest more hypothesis driven experiments or highlight the need for better data.</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Example from last time—”elbow” in the connection between HS and college graduation data.</a:t>
            </a:r>
          </a:p>
        </p:txBody>
      </p:sp>
      <p:sp>
        <p:nvSpPr>
          <p:cNvPr id="277" name="Shape 277"/>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22</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Shape 2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76" name="Shape 276"/>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Exploratory data analysis is another alternative.</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Particularly popular now working with large datasets.</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Focus is on working with data and trying to visualize it in multiple ways. Look for patterns that appear in the data that may not be captured by standard statistical models.</a:t>
            </a: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Focus is on surprises within the data revealed through multiple passes through it.</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May suggest more hypothesis driven experiments or highlight the need for better data.</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Example from last time—”elbow” in the connection between HS and college graduation data.</a:t>
            </a:r>
          </a:p>
        </p:txBody>
      </p:sp>
      <p:sp>
        <p:nvSpPr>
          <p:cNvPr id="277" name="Shape 277"/>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23</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0796420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Shape 2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76" name="Shape 276"/>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Exploratory data analysis is another alternative.</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Particularly popular now working with large datasets.</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Focus is on working with data and trying to visualize it in multiple ways. Look for patterns that appear in the data that may not be captured by standard statistical models.</a:t>
            </a: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Focus is on surprises within the data revealed through multiple passes through it.</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May suggest more hypothesis driven experiments or highlight the need for better data.</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Example from last time—”elbow” in the connection between HS and college graduation data.</a:t>
            </a:r>
          </a:p>
        </p:txBody>
      </p:sp>
      <p:sp>
        <p:nvSpPr>
          <p:cNvPr id="277" name="Shape 277"/>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24</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2662925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Shape 2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76" name="Shape 276"/>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Exploratory data analysis is another alternative.</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Particularly popular now working with large datasets.</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Focus is on working with data and trying to visualize it in multiple ways. Look for patterns that appear in the data that may not be captured by standard statistical models.</a:t>
            </a: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Focus is on surprises within the data revealed through multiple passes through it.</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May suggest more hypothesis driven experiments or highlight the need for better data.</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Example from last time—”elbow” in the connection between HS and college graduation data.</a:t>
            </a:r>
          </a:p>
        </p:txBody>
      </p:sp>
      <p:sp>
        <p:nvSpPr>
          <p:cNvPr id="277" name="Shape 277"/>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25</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58452531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Shape 2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76" name="Shape 276"/>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Exploratory data analysis is another alternative.</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Particularly popular now working with large datasets.</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Focus is on working with data and trying to visualize it in multiple ways. Look for patterns that appear in the data that may not be captured by standard statistical models.</a:t>
            </a: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Focus is on surprises within the data revealed through multiple passes through it.</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May suggest more hypothesis driven experiments or highlight the need for better data.</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Example from last time—”elbow” in the connection between HS and college graduation data.</a:t>
            </a:r>
          </a:p>
        </p:txBody>
      </p:sp>
      <p:sp>
        <p:nvSpPr>
          <p:cNvPr id="277" name="Shape 277"/>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26</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4814291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Shape 10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05" name="Shape 10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Shape 11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12" name="Shape 11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Shape 11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19" name="Shape 11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Shape 13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39" name="Shape 13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Shape 14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46" name="Shape 146"/>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What are the dependent and independent variables in each of these examples?</a:t>
            </a:r>
          </a:p>
        </p:txBody>
      </p:sp>
      <p:sp>
        <p:nvSpPr>
          <p:cNvPr id="147" name="Shape 147"/>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7</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Shape 15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56" name="Shape 156"/>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p:txBody>
      </p:sp>
      <p:sp>
        <p:nvSpPr>
          <p:cNvPr id="157" name="Shape 157"/>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8</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Shape 16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62" name="Shape 162"/>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p:txBody>
      </p:sp>
      <p:sp>
        <p:nvSpPr>
          <p:cNvPr id="163" name="Shape 163"/>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9</a:t>
            </a:fld>
            <a:endParaRPr lang="en-US" sz="1200">
              <a:solidFill>
                <a:schemeClr val="dk1"/>
              </a:solidFill>
              <a:latin typeface="Calibri"/>
              <a:ea typeface="Calibri"/>
              <a:cs typeface="Calibri"/>
              <a:sym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15"/>
        <p:cNvGrpSpPr/>
        <p:nvPr/>
      </p:nvGrpSpPr>
      <p:grpSpPr>
        <a:xfrm>
          <a:off x="0" y="0"/>
          <a:ext cx="0" cy="0"/>
          <a:chOff x="0" y="0"/>
          <a:chExt cx="0" cy="0"/>
        </a:xfrm>
      </p:grpSpPr>
      <p:sp>
        <p:nvSpPr>
          <p:cNvPr id="16" name="Shape 16"/>
          <p:cNvSpPr txBox="1">
            <a:spLocks noGrp="1"/>
          </p:cNvSpPr>
          <p:nvPr>
            <p:ph type="title"/>
          </p:nvPr>
        </p:nvSpPr>
        <p:spPr>
          <a:xfrm>
            <a:off x="457200" y="274637"/>
            <a:ext cx="8229600" cy="1143000"/>
          </a:xfrm>
          <a:prstGeom prst="rect">
            <a:avLst/>
          </a:prstGeom>
          <a:noFill/>
          <a:ln>
            <a:noFill/>
          </a:ln>
        </p:spPr>
        <p:txBody>
          <a:bodyPr lIns="91425" tIns="91425" rIns="91425" bIns="91425" anchor="ctr" anchorCtr="0"/>
          <a:lstStyle>
            <a:lvl1pPr marL="0" marR="0" lvl="0" indent="0" algn="ctr" rtl="0">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7" name="Shape 17"/>
          <p:cNvSpPr txBox="1">
            <a:spLocks noGrp="1"/>
          </p:cNvSpPr>
          <p:nvPr>
            <p:ph type="body" idx="1"/>
          </p:nvPr>
        </p:nvSpPr>
        <p:spPr>
          <a:xfrm>
            <a:off x="457200" y="1600200"/>
            <a:ext cx="8229600" cy="4525963"/>
          </a:xfrm>
          <a:prstGeom prst="rect">
            <a:avLst/>
          </a:prstGeom>
          <a:noFill/>
          <a:ln>
            <a:noFill/>
          </a:ln>
        </p:spPr>
        <p:txBody>
          <a:bodyPr lIns="91425" tIns="91425" rIns="91425" bIns="91425" anchor="t" anchorCtr="0"/>
          <a:lstStyle>
            <a:lvl1pPr marL="342900" marR="0" lvl="0" indent="-139700" algn="l" rtl="0">
              <a:spcBef>
                <a:spcPts val="640"/>
              </a:spcBef>
              <a:buClr>
                <a:schemeClr val="dk1"/>
              </a:buClr>
              <a:buSzPct val="100000"/>
              <a:buFont typeface="Arial"/>
              <a:buChar char="•"/>
              <a:defRPr sz="3200" b="0" i="0" u="none" strike="noStrike" cap="none">
                <a:solidFill>
                  <a:schemeClr val="dk1"/>
                </a:solidFill>
                <a:latin typeface="Calibri"/>
                <a:ea typeface="Calibri"/>
                <a:cs typeface="Calibri"/>
                <a:sym typeface="Calibri"/>
              </a:defRPr>
            </a:lvl1pPr>
            <a:lvl2pPr marL="742950" marR="0" lvl="1" indent="-107950" algn="l" rtl="0">
              <a:spcBef>
                <a:spcPts val="56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2pPr>
            <a:lvl3pPr marL="1143000" marR="0" lvl="2" indent="-7620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8" name="Shape 18"/>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19" name="Shape 19"/>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20" name="Shape 20"/>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b="0" i="0" u="none" strike="noStrike" cap="none">
                <a:solidFill>
                  <a:srgbClr val="888888"/>
                </a:solidFill>
                <a:latin typeface="Calibri"/>
                <a:ea typeface="Calibri"/>
                <a:cs typeface="Calibri"/>
                <a:sym typeface="Calibri"/>
              </a:rPr>
              <a:t>‹#›</a:t>
            </a:fld>
            <a:endParaRPr lang="en-US"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cSld name="Title and Vertical Text">
    <p:spTree>
      <p:nvGrpSpPr>
        <p:cNvPr id="1" name="Shape 72"/>
        <p:cNvGrpSpPr/>
        <p:nvPr/>
      </p:nvGrpSpPr>
      <p:grpSpPr>
        <a:xfrm>
          <a:off x="0" y="0"/>
          <a:ext cx="0" cy="0"/>
          <a:chOff x="0" y="0"/>
          <a:chExt cx="0" cy="0"/>
        </a:xfrm>
      </p:grpSpPr>
      <p:sp>
        <p:nvSpPr>
          <p:cNvPr id="73" name="Shape 73"/>
          <p:cNvSpPr txBox="1">
            <a:spLocks noGrp="1"/>
          </p:cNvSpPr>
          <p:nvPr>
            <p:ph type="title"/>
          </p:nvPr>
        </p:nvSpPr>
        <p:spPr>
          <a:xfrm>
            <a:off x="457200" y="274637"/>
            <a:ext cx="8229600" cy="1143000"/>
          </a:xfrm>
          <a:prstGeom prst="rect">
            <a:avLst/>
          </a:prstGeom>
          <a:noFill/>
          <a:ln>
            <a:noFill/>
          </a:ln>
        </p:spPr>
        <p:txBody>
          <a:bodyPr lIns="91425" tIns="91425" rIns="91425" bIns="91425" anchor="ctr" anchorCtr="0"/>
          <a:lstStyle>
            <a:lvl1pPr marL="0" marR="0" lvl="0" indent="0" algn="ctr" rtl="0">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74" name="Shape 74"/>
          <p:cNvSpPr txBox="1">
            <a:spLocks noGrp="1"/>
          </p:cNvSpPr>
          <p:nvPr>
            <p:ph type="body" idx="1"/>
          </p:nvPr>
        </p:nvSpPr>
        <p:spPr>
          <a:xfrm rot="5400000">
            <a:off x="2309018" y="-251618"/>
            <a:ext cx="4525963" cy="8229600"/>
          </a:xfrm>
          <a:prstGeom prst="rect">
            <a:avLst/>
          </a:prstGeom>
          <a:noFill/>
          <a:ln>
            <a:noFill/>
          </a:ln>
        </p:spPr>
        <p:txBody>
          <a:bodyPr lIns="91425" tIns="91425" rIns="91425" bIns="91425" anchor="t" anchorCtr="0"/>
          <a:lstStyle>
            <a:lvl1pPr marL="342900" marR="0" lvl="0" indent="-139700" algn="l" rtl="0">
              <a:spcBef>
                <a:spcPts val="640"/>
              </a:spcBef>
              <a:buClr>
                <a:schemeClr val="dk1"/>
              </a:buClr>
              <a:buSzPct val="100000"/>
              <a:buFont typeface="Arial"/>
              <a:buChar char="•"/>
              <a:defRPr sz="3200" b="0" i="0" u="none" strike="noStrike" cap="none">
                <a:solidFill>
                  <a:schemeClr val="dk1"/>
                </a:solidFill>
                <a:latin typeface="Calibri"/>
                <a:ea typeface="Calibri"/>
                <a:cs typeface="Calibri"/>
                <a:sym typeface="Calibri"/>
              </a:defRPr>
            </a:lvl1pPr>
            <a:lvl2pPr marL="742950" marR="0" lvl="1" indent="-107950" algn="l" rtl="0">
              <a:spcBef>
                <a:spcPts val="56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2pPr>
            <a:lvl3pPr marL="1143000" marR="0" lvl="2" indent="-7620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75" name="Shape 75"/>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76" name="Shape 76"/>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77" name="Shape 77"/>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Calibri"/>
                <a:ea typeface="Calibri"/>
                <a:cs typeface="Calibri"/>
                <a:sym typeface="Calibri"/>
              </a:rPr>
              <a:t>‹#›</a:t>
            </a:fld>
            <a:endParaRPr lang="en-US" sz="1200">
              <a:solidFill>
                <a:srgbClr val="888888"/>
              </a:solidFill>
              <a:latin typeface="Calibri"/>
              <a:ea typeface="Calibri"/>
              <a:cs typeface="Calibri"/>
              <a:sym typeface="Calibri"/>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cSld name="Vertical Title and Text">
    <p:spTree>
      <p:nvGrpSpPr>
        <p:cNvPr id="1" name="Shape 78"/>
        <p:cNvGrpSpPr/>
        <p:nvPr/>
      </p:nvGrpSpPr>
      <p:grpSpPr>
        <a:xfrm>
          <a:off x="0" y="0"/>
          <a:ext cx="0" cy="0"/>
          <a:chOff x="0" y="0"/>
          <a:chExt cx="0" cy="0"/>
        </a:xfrm>
      </p:grpSpPr>
      <p:sp>
        <p:nvSpPr>
          <p:cNvPr id="79" name="Shape 79"/>
          <p:cNvSpPr txBox="1">
            <a:spLocks noGrp="1"/>
          </p:cNvSpPr>
          <p:nvPr>
            <p:ph type="title"/>
          </p:nvPr>
        </p:nvSpPr>
        <p:spPr>
          <a:xfrm rot="5400000">
            <a:off x="4732337" y="2171700"/>
            <a:ext cx="5851525" cy="2057400"/>
          </a:xfrm>
          <a:prstGeom prst="rect">
            <a:avLst/>
          </a:prstGeom>
          <a:noFill/>
          <a:ln>
            <a:noFill/>
          </a:ln>
        </p:spPr>
        <p:txBody>
          <a:bodyPr lIns="91425" tIns="91425" rIns="91425" bIns="91425" anchor="ctr" anchorCtr="0"/>
          <a:lstStyle>
            <a:lvl1pPr marL="0" marR="0" lvl="0" indent="0" algn="ctr" rtl="0">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80" name="Shape 80"/>
          <p:cNvSpPr txBox="1">
            <a:spLocks noGrp="1"/>
          </p:cNvSpPr>
          <p:nvPr>
            <p:ph type="body" idx="1"/>
          </p:nvPr>
        </p:nvSpPr>
        <p:spPr>
          <a:xfrm rot="5400000">
            <a:off x="541337" y="190500"/>
            <a:ext cx="5851525" cy="6019799"/>
          </a:xfrm>
          <a:prstGeom prst="rect">
            <a:avLst/>
          </a:prstGeom>
          <a:noFill/>
          <a:ln>
            <a:noFill/>
          </a:ln>
        </p:spPr>
        <p:txBody>
          <a:bodyPr lIns="91425" tIns="91425" rIns="91425" bIns="91425" anchor="t" anchorCtr="0"/>
          <a:lstStyle>
            <a:lvl1pPr marL="342900" marR="0" lvl="0" indent="-139700" algn="l" rtl="0">
              <a:spcBef>
                <a:spcPts val="640"/>
              </a:spcBef>
              <a:buClr>
                <a:schemeClr val="dk1"/>
              </a:buClr>
              <a:buSzPct val="100000"/>
              <a:buFont typeface="Arial"/>
              <a:buChar char="•"/>
              <a:defRPr sz="3200" b="0" i="0" u="none" strike="noStrike" cap="none">
                <a:solidFill>
                  <a:schemeClr val="dk1"/>
                </a:solidFill>
                <a:latin typeface="Calibri"/>
                <a:ea typeface="Calibri"/>
                <a:cs typeface="Calibri"/>
                <a:sym typeface="Calibri"/>
              </a:defRPr>
            </a:lvl1pPr>
            <a:lvl2pPr marL="742950" marR="0" lvl="1" indent="-107950" algn="l" rtl="0">
              <a:spcBef>
                <a:spcPts val="56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2pPr>
            <a:lvl3pPr marL="1143000" marR="0" lvl="2" indent="-7620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1" name="Shape 81"/>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82" name="Shape 82"/>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83" name="Shape 83"/>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Calibri"/>
                <a:ea typeface="Calibri"/>
                <a:cs typeface="Calibri"/>
                <a:sym typeface="Calibri"/>
              </a:rPr>
              <a:t>‹#›</a:t>
            </a:fld>
            <a:endParaRPr lang="en-US" sz="1200">
              <a:solidFill>
                <a:srgbClr val="888888"/>
              </a:solidFill>
              <a:latin typeface="Calibri"/>
              <a:ea typeface="Calibri"/>
              <a:cs typeface="Calibri"/>
              <a:sym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21"/>
        <p:cNvGrpSpPr/>
        <p:nvPr/>
      </p:nvGrpSpPr>
      <p:grpSpPr>
        <a:xfrm>
          <a:off x="0" y="0"/>
          <a:ext cx="0" cy="0"/>
          <a:chOff x="0" y="0"/>
          <a:chExt cx="0" cy="0"/>
        </a:xfrm>
      </p:grpSpPr>
      <p:sp>
        <p:nvSpPr>
          <p:cNvPr id="22" name="Shape 22"/>
          <p:cNvSpPr txBox="1">
            <a:spLocks noGrp="1"/>
          </p:cNvSpPr>
          <p:nvPr>
            <p:ph type="ctrTitle"/>
          </p:nvPr>
        </p:nvSpPr>
        <p:spPr>
          <a:xfrm>
            <a:off x="685800" y="2130425"/>
            <a:ext cx="7772400" cy="1470024"/>
          </a:xfrm>
          <a:prstGeom prst="rect">
            <a:avLst/>
          </a:prstGeom>
          <a:noFill/>
          <a:ln>
            <a:noFill/>
          </a:ln>
        </p:spPr>
        <p:txBody>
          <a:bodyPr lIns="91425" tIns="91425" rIns="91425" bIns="91425" anchor="ctr" anchorCtr="0"/>
          <a:lstStyle>
            <a:lvl1pPr marL="0" marR="0" lvl="0" indent="0" algn="ctr" rtl="0">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23" name="Shape 23"/>
          <p:cNvSpPr txBox="1">
            <a:spLocks noGrp="1"/>
          </p:cNvSpPr>
          <p:nvPr>
            <p:ph type="subTitle" idx="1"/>
          </p:nvPr>
        </p:nvSpPr>
        <p:spPr>
          <a:xfrm>
            <a:off x="1371600" y="3886200"/>
            <a:ext cx="6400799" cy="1752600"/>
          </a:xfrm>
          <a:prstGeom prst="rect">
            <a:avLst/>
          </a:prstGeom>
          <a:noFill/>
          <a:ln>
            <a:noFill/>
          </a:ln>
        </p:spPr>
        <p:txBody>
          <a:bodyPr lIns="91425" tIns="91425" rIns="91425" bIns="91425" anchor="t" anchorCtr="0"/>
          <a:lstStyle>
            <a:lvl1pPr marL="0" marR="0" lvl="0" indent="0" algn="ctr" rtl="0">
              <a:spcBef>
                <a:spcPts val="640"/>
              </a:spcBef>
              <a:buClr>
                <a:srgbClr val="888888"/>
              </a:buClr>
              <a:buFont typeface="Arial"/>
              <a:buNone/>
              <a:defRPr sz="3200" b="0" i="0" u="none" strike="noStrike" cap="none">
                <a:solidFill>
                  <a:srgbClr val="888888"/>
                </a:solidFill>
                <a:latin typeface="Calibri"/>
                <a:ea typeface="Calibri"/>
                <a:cs typeface="Calibri"/>
                <a:sym typeface="Calibri"/>
              </a:defRPr>
            </a:lvl1pPr>
            <a:lvl2pPr marL="457200" marR="0" lvl="1" indent="0" algn="ctr" rtl="0">
              <a:spcBef>
                <a:spcPts val="560"/>
              </a:spcBef>
              <a:buClr>
                <a:srgbClr val="888888"/>
              </a:buClr>
              <a:buFont typeface="Arial"/>
              <a:buNone/>
              <a:defRPr sz="2800" b="0" i="0" u="none" strike="noStrike" cap="none">
                <a:solidFill>
                  <a:srgbClr val="888888"/>
                </a:solidFill>
                <a:latin typeface="Calibri"/>
                <a:ea typeface="Calibri"/>
                <a:cs typeface="Calibri"/>
                <a:sym typeface="Calibri"/>
              </a:defRPr>
            </a:lvl2pPr>
            <a:lvl3pPr marL="914400" marR="0" lvl="2" indent="0" algn="ctr" rtl="0">
              <a:spcBef>
                <a:spcPts val="480"/>
              </a:spcBef>
              <a:buClr>
                <a:srgbClr val="888888"/>
              </a:buClr>
              <a:buFont typeface="Arial"/>
              <a:buNone/>
              <a:defRPr sz="2400" b="0" i="0" u="none" strike="noStrike" cap="none">
                <a:solidFill>
                  <a:srgbClr val="888888"/>
                </a:solidFill>
                <a:latin typeface="Calibri"/>
                <a:ea typeface="Calibri"/>
                <a:cs typeface="Calibri"/>
                <a:sym typeface="Calibri"/>
              </a:defRPr>
            </a:lvl3pPr>
            <a:lvl4pPr marL="1371600" marR="0" lvl="3"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4pPr>
            <a:lvl5pPr marL="1828800" marR="0" lvl="4"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5pPr>
            <a:lvl6pPr marL="2286000" marR="0" lvl="5"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6pPr>
            <a:lvl7pPr marL="2743200" marR="0" lvl="6"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7pPr>
            <a:lvl8pPr marL="3200400" marR="0" lvl="7"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8pPr>
            <a:lvl9pPr marL="3657600" marR="0" lvl="8"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9pPr>
          </a:lstStyle>
          <a:p>
            <a:endParaRPr/>
          </a:p>
        </p:txBody>
      </p:sp>
      <p:sp>
        <p:nvSpPr>
          <p:cNvPr id="24" name="Shape 24"/>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25" name="Shape 25"/>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26" name="Shape 26"/>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Calibri"/>
                <a:ea typeface="Calibri"/>
                <a:cs typeface="Calibri"/>
                <a:sym typeface="Calibri"/>
              </a:rPr>
              <a:t>‹#›</a:t>
            </a:fld>
            <a:endParaRPr lang="en-US" sz="1200">
              <a:solidFill>
                <a:srgbClr val="888888"/>
              </a:solidFill>
              <a:latin typeface="Calibri"/>
              <a:ea typeface="Calibri"/>
              <a:cs typeface="Calibri"/>
              <a:sym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27"/>
        <p:cNvGrpSpPr/>
        <p:nvPr/>
      </p:nvGrpSpPr>
      <p:grpSpPr>
        <a:xfrm>
          <a:off x="0" y="0"/>
          <a:ext cx="0" cy="0"/>
          <a:chOff x="0" y="0"/>
          <a:chExt cx="0" cy="0"/>
        </a:xfrm>
      </p:grpSpPr>
      <p:sp>
        <p:nvSpPr>
          <p:cNvPr id="28" name="Shape 28"/>
          <p:cNvSpPr txBox="1">
            <a:spLocks noGrp="1"/>
          </p:cNvSpPr>
          <p:nvPr>
            <p:ph type="title"/>
          </p:nvPr>
        </p:nvSpPr>
        <p:spPr>
          <a:xfrm>
            <a:off x="722312" y="4406900"/>
            <a:ext cx="7772400" cy="1362075"/>
          </a:xfrm>
          <a:prstGeom prst="rect">
            <a:avLst/>
          </a:prstGeom>
          <a:noFill/>
          <a:ln>
            <a:noFill/>
          </a:ln>
        </p:spPr>
        <p:txBody>
          <a:bodyPr lIns="91425" tIns="91425" rIns="91425" bIns="91425" anchor="t" anchorCtr="0"/>
          <a:lstStyle>
            <a:lvl1pPr marL="0" marR="0" lvl="0" indent="0" algn="l" rtl="0">
              <a:spcBef>
                <a:spcPts val="0"/>
              </a:spcBef>
              <a:buClr>
                <a:schemeClr val="dk1"/>
              </a:buClr>
              <a:buFont typeface="Calibri"/>
              <a:buNone/>
              <a:defRPr sz="4000" b="1"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29" name="Shape 29"/>
          <p:cNvSpPr txBox="1">
            <a:spLocks noGrp="1"/>
          </p:cNvSpPr>
          <p:nvPr>
            <p:ph type="body" idx="1"/>
          </p:nvPr>
        </p:nvSpPr>
        <p:spPr>
          <a:xfrm>
            <a:off x="722312" y="2906713"/>
            <a:ext cx="7772400" cy="1500187"/>
          </a:xfrm>
          <a:prstGeom prst="rect">
            <a:avLst/>
          </a:prstGeom>
          <a:noFill/>
          <a:ln>
            <a:noFill/>
          </a:ln>
        </p:spPr>
        <p:txBody>
          <a:bodyPr lIns="91425" tIns="91425" rIns="91425" bIns="91425" anchor="b" anchorCtr="0"/>
          <a:lstStyle>
            <a:lvl1pPr marL="0" marR="0" lvl="0" indent="0" algn="l"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1pPr>
            <a:lvl2pPr marL="457200" marR="0" lvl="1" indent="0" algn="l" rtl="0">
              <a:spcBef>
                <a:spcPts val="360"/>
              </a:spcBef>
              <a:buClr>
                <a:srgbClr val="888888"/>
              </a:buClr>
              <a:buFont typeface="Arial"/>
              <a:buNone/>
              <a:defRPr sz="1800" b="0" i="0" u="none" strike="noStrike" cap="none">
                <a:solidFill>
                  <a:srgbClr val="888888"/>
                </a:solidFill>
                <a:latin typeface="Calibri"/>
                <a:ea typeface="Calibri"/>
                <a:cs typeface="Calibri"/>
                <a:sym typeface="Calibri"/>
              </a:defRPr>
            </a:lvl2pPr>
            <a:lvl3pPr marL="914400" marR="0" lvl="2" indent="0" algn="l" rtl="0">
              <a:spcBef>
                <a:spcPts val="320"/>
              </a:spcBef>
              <a:buClr>
                <a:srgbClr val="888888"/>
              </a:buClr>
              <a:buFont typeface="Arial"/>
              <a:buNone/>
              <a:defRPr sz="1600" b="0" i="0" u="none" strike="noStrike" cap="none">
                <a:solidFill>
                  <a:srgbClr val="888888"/>
                </a:solidFill>
                <a:latin typeface="Calibri"/>
                <a:ea typeface="Calibri"/>
                <a:cs typeface="Calibri"/>
                <a:sym typeface="Calibri"/>
              </a:defRPr>
            </a:lvl3pPr>
            <a:lvl4pPr marL="1371600" marR="0" lvl="3" indent="0" algn="l" rtl="0">
              <a:spcBef>
                <a:spcPts val="280"/>
              </a:spcBef>
              <a:buClr>
                <a:srgbClr val="888888"/>
              </a:buClr>
              <a:buFont typeface="Arial"/>
              <a:buNone/>
              <a:defRPr sz="1400" b="0" i="0" u="none" strike="noStrike" cap="none">
                <a:solidFill>
                  <a:srgbClr val="888888"/>
                </a:solidFill>
                <a:latin typeface="Calibri"/>
                <a:ea typeface="Calibri"/>
                <a:cs typeface="Calibri"/>
                <a:sym typeface="Calibri"/>
              </a:defRPr>
            </a:lvl4pPr>
            <a:lvl5pPr marL="1828800" marR="0" lvl="4" indent="0" algn="l" rtl="0">
              <a:spcBef>
                <a:spcPts val="280"/>
              </a:spcBef>
              <a:buClr>
                <a:srgbClr val="888888"/>
              </a:buClr>
              <a:buFont typeface="Arial"/>
              <a:buNone/>
              <a:defRPr sz="1400" b="0" i="0" u="none" strike="noStrike" cap="none">
                <a:solidFill>
                  <a:srgbClr val="888888"/>
                </a:solidFill>
                <a:latin typeface="Calibri"/>
                <a:ea typeface="Calibri"/>
                <a:cs typeface="Calibri"/>
                <a:sym typeface="Calibri"/>
              </a:defRPr>
            </a:lvl5pPr>
            <a:lvl6pPr marL="2286000" marR="0" lvl="5" indent="0" algn="l" rtl="0">
              <a:spcBef>
                <a:spcPts val="280"/>
              </a:spcBef>
              <a:buClr>
                <a:srgbClr val="888888"/>
              </a:buClr>
              <a:buFont typeface="Arial"/>
              <a:buNone/>
              <a:defRPr sz="1400" b="0" i="0" u="none" strike="noStrike" cap="none">
                <a:solidFill>
                  <a:srgbClr val="888888"/>
                </a:solidFill>
                <a:latin typeface="Calibri"/>
                <a:ea typeface="Calibri"/>
                <a:cs typeface="Calibri"/>
                <a:sym typeface="Calibri"/>
              </a:defRPr>
            </a:lvl6pPr>
            <a:lvl7pPr marL="2743200" marR="0" lvl="6" indent="0" algn="l" rtl="0">
              <a:spcBef>
                <a:spcPts val="280"/>
              </a:spcBef>
              <a:buClr>
                <a:srgbClr val="888888"/>
              </a:buClr>
              <a:buFont typeface="Arial"/>
              <a:buNone/>
              <a:defRPr sz="1400" b="0" i="0" u="none" strike="noStrike" cap="none">
                <a:solidFill>
                  <a:srgbClr val="888888"/>
                </a:solidFill>
                <a:latin typeface="Calibri"/>
                <a:ea typeface="Calibri"/>
                <a:cs typeface="Calibri"/>
                <a:sym typeface="Calibri"/>
              </a:defRPr>
            </a:lvl7pPr>
            <a:lvl8pPr marL="3200400" marR="0" lvl="7" indent="0" algn="l" rtl="0">
              <a:spcBef>
                <a:spcPts val="280"/>
              </a:spcBef>
              <a:buClr>
                <a:srgbClr val="888888"/>
              </a:buClr>
              <a:buFont typeface="Arial"/>
              <a:buNone/>
              <a:defRPr sz="1400" b="0" i="0" u="none" strike="noStrike" cap="none">
                <a:solidFill>
                  <a:srgbClr val="888888"/>
                </a:solidFill>
                <a:latin typeface="Calibri"/>
                <a:ea typeface="Calibri"/>
                <a:cs typeface="Calibri"/>
                <a:sym typeface="Calibri"/>
              </a:defRPr>
            </a:lvl8pPr>
            <a:lvl9pPr marL="3657600" marR="0" lvl="8" indent="0" algn="l" rtl="0">
              <a:spcBef>
                <a:spcPts val="280"/>
              </a:spcBef>
              <a:buClr>
                <a:srgbClr val="888888"/>
              </a:buClr>
              <a:buFont typeface="Arial"/>
              <a:buNone/>
              <a:defRPr sz="1400" b="0" i="0" u="none" strike="noStrike" cap="none">
                <a:solidFill>
                  <a:srgbClr val="888888"/>
                </a:solidFill>
                <a:latin typeface="Calibri"/>
                <a:ea typeface="Calibri"/>
                <a:cs typeface="Calibri"/>
                <a:sym typeface="Calibri"/>
              </a:defRPr>
            </a:lvl9pPr>
          </a:lstStyle>
          <a:p>
            <a:endParaRPr/>
          </a:p>
        </p:txBody>
      </p:sp>
      <p:sp>
        <p:nvSpPr>
          <p:cNvPr id="30" name="Shape 30"/>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31" name="Shape 31"/>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32" name="Shape 32"/>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Calibri"/>
                <a:ea typeface="Calibri"/>
                <a:cs typeface="Calibri"/>
                <a:sym typeface="Calibri"/>
              </a:rPr>
              <a:t>‹#›</a:t>
            </a:fld>
            <a:endParaRPr lang="en-US" sz="1200">
              <a:solidFill>
                <a:srgbClr val="888888"/>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Shape 33"/>
        <p:cNvGrpSpPr/>
        <p:nvPr/>
      </p:nvGrpSpPr>
      <p:grpSpPr>
        <a:xfrm>
          <a:off x="0" y="0"/>
          <a:ext cx="0" cy="0"/>
          <a:chOff x="0" y="0"/>
          <a:chExt cx="0" cy="0"/>
        </a:xfrm>
      </p:grpSpPr>
      <p:sp>
        <p:nvSpPr>
          <p:cNvPr id="34" name="Shape 34"/>
          <p:cNvSpPr txBox="1">
            <a:spLocks noGrp="1"/>
          </p:cNvSpPr>
          <p:nvPr>
            <p:ph type="title"/>
          </p:nvPr>
        </p:nvSpPr>
        <p:spPr>
          <a:xfrm>
            <a:off x="457200" y="274637"/>
            <a:ext cx="8229600" cy="1143000"/>
          </a:xfrm>
          <a:prstGeom prst="rect">
            <a:avLst/>
          </a:prstGeom>
          <a:noFill/>
          <a:ln>
            <a:noFill/>
          </a:ln>
        </p:spPr>
        <p:txBody>
          <a:bodyPr lIns="91425" tIns="91425" rIns="91425" bIns="91425" anchor="ctr" anchorCtr="0"/>
          <a:lstStyle>
            <a:lvl1pPr marL="0" marR="0" lvl="0" indent="0" algn="ctr" rtl="0">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5" name="Shape 35"/>
          <p:cNvSpPr txBox="1">
            <a:spLocks noGrp="1"/>
          </p:cNvSpPr>
          <p:nvPr>
            <p:ph type="body" idx="1"/>
          </p:nvPr>
        </p:nvSpPr>
        <p:spPr>
          <a:xfrm>
            <a:off x="457200" y="1600200"/>
            <a:ext cx="4038599" cy="4525963"/>
          </a:xfrm>
          <a:prstGeom prst="rect">
            <a:avLst/>
          </a:prstGeom>
          <a:noFill/>
          <a:ln>
            <a:noFill/>
          </a:ln>
        </p:spPr>
        <p:txBody>
          <a:bodyPr lIns="91425" tIns="91425" rIns="91425" bIns="91425" anchor="t" anchorCtr="0"/>
          <a:lstStyle>
            <a:lvl1pPr marL="342900" marR="0" lvl="0" indent="-165100" algn="l" rtl="0">
              <a:spcBef>
                <a:spcPts val="56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1pPr>
            <a:lvl2pPr marL="742950" marR="0" lvl="1" indent="-13335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2pPr>
            <a:lvl3pPr marL="1143000" marR="0" lvl="2"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0200" marR="0" lvl="3"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6" name="Shape 36"/>
          <p:cNvSpPr txBox="1">
            <a:spLocks noGrp="1"/>
          </p:cNvSpPr>
          <p:nvPr>
            <p:ph type="body" idx="2"/>
          </p:nvPr>
        </p:nvSpPr>
        <p:spPr>
          <a:xfrm>
            <a:off x="4648200" y="1600200"/>
            <a:ext cx="4038599" cy="4525963"/>
          </a:xfrm>
          <a:prstGeom prst="rect">
            <a:avLst/>
          </a:prstGeom>
          <a:noFill/>
          <a:ln>
            <a:noFill/>
          </a:ln>
        </p:spPr>
        <p:txBody>
          <a:bodyPr lIns="91425" tIns="91425" rIns="91425" bIns="91425" anchor="t" anchorCtr="0"/>
          <a:lstStyle>
            <a:lvl1pPr marL="342900" marR="0" lvl="0" indent="-165100" algn="l" rtl="0">
              <a:spcBef>
                <a:spcPts val="56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1pPr>
            <a:lvl2pPr marL="742950" marR="0" lvl="1" indent="-13335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2pPr>
            <a:lvl3pPr marL="1143000" marR="0" lvl="2"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0200" marR="0" lvl="3"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7" name="Shape 37"/>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38" name="Shape 38"/>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39" name="Shape 39"/>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Calibri"/>
                <a:ea typeface="Calibri"/>
                <a:cs typeface="Calibri"/>
                <a:sym typeface="Calibri"/>
              </a:rPr>
              <a:t>‹#›</a:t>
            </a:fld>
            <a:endParaRPr lang="en-US" sz="1200">
              <a:solidFill>
                <a:srgbClr val="888888"/>
              </a:solidFill>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Shape 40"/>
        <p:cNvGrpSpPr/>
        <p:nvPr/>
      </p:nvGrpSpPr>
      <p:grpSpPr>
        <a:xfrm>
          <a:off x="0" y="0"/>
          <a:ext cx="0" cy="0"/>
          <a:chOff x="0" y="0"/>
          <a:chExt cx="0" cy="0"/>
        </a:xfrm>
      </p:grpSpPr>
      <p:sp>
        <p:nvSpPr>
          <p:cNvPr id="41" name="Shape 41"/>
          <p:cNvSpPr txBox="1">
            <a:spLocks noGrp="1"/>
          </p:cNvSpPr>
          <p:nvPr>
            <p:ph type="title"/>
          </p:nvPr>
        </p:nvSpPr>
        <p:spPr>
          <a:xfrm>
            <a:off x="457200" y="274637"/>
            <a:ext cx="8229600" cy="1143000"/>
          </a:xfrm>
          <a:prstGeom prst="rect">
            <a:avLst/>
          </a:prstGeom>
          <a:noFill/>
          <a:ln>
            <a:noFill/>
          </a:ln>
        </p:spPr>
        <p:txBody>
          <a:bodyPr lIns="91425" tIns="91425" rIns="91425" bIns="91425" anchor="ctr" anchorCtr="0"/>
          <a:lstStyle>
            <a:lvl1pPr marL="0" marR="0" lvl="0" indent="0" algn="ctr" rtl="0">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42" name="Shape 42"/>
          <p:cNvSpPr txBox="1">
            <a:spLocks noGrp="1"/>
          </p:cNvSpPr>
          <p:nvPr>
            <p:ph type="body" idx="1"/>
          </p:nvPr>
        </p:nvSpPr>
        <p:spPr>
          <a:xfrm>
            <a:off x="457200" y="1535112"/>
            <a:ext cx="4040187" cy="639762"/>
          </a:xfrm>
          <a:prstGeom prst="rect">
            <a:avLst/>
          </a:prstGeom>
          <a:noFill/>
          <a:ln>
            <a:noFill/>
          </a:ln>
        </p:spPr>
        <p:txBody>
          <a:bodyPr lIns="91425" tIns="91425" rIns="91425" bIns="91425" anchor="b" anchorCtr="0"/>
          <a:lstStyle>
            <a:lvl1pPr marL="0" marR="0" lvl="0" indent="0" algn="l" rtl="0">
              <a:spcBef>
                <a:spcPts val="480"/>
              </a:spcBef>
              <a:buClr>
                <a:schemeClr val="dk1"/>
              </a:buClr>
              <a:buFont typeface="Arial"/>
              <a:buNone/>
              <a:defRPr sz="2400" b="1" i="0" u="none" strike="noStrike" cap="none">
                <a:solidFill>
                  <a:schemeClr val="dk1"/>
                </a:solidFill>
                <a:latin typeface="Calibri"/>
                <a:ea typeface="Calibri"/>
                <a:cs typeface="Calibri"/>
                <a:sym typeface="Calibri"/>
              </a:defRPr>
            </a:lvl1pPr>
            <a:lvl2pPr marL="457200" marR="0" lvl="1" indent="0" algn="l" rtl="0">
              <a:spcBef>
                <a:spcPts val="400"/>
              </a:spcBef>
              <a:buClr>
                <a:schemeClr val="dk1"/>
              </a:buClr>
              <a:buFont typeface="Arial"/>
              <a:buNone/>
              <a:defRPr sz="2000" b="1" i="0" u="none" strike="noStrike" cap="none">
                <a:solidFill>
                  <a:schemeClr val="dk1"/>
                </a:solidFill>
                <a:latin typeface="Calibri"/>
                <a:ea typeface="Calibri"/>
                <a:cs typeface="Calibri"/>
                <a:sym typeface="Calibri"/>
              </a:defRPr>
            </a:lvl2pPr>
            <a:lvl3pPr marL="914400" marR="0" lvl="2" indent="0" algn="l" rtl="0">
              <a:spcBef>
                <a:spcPts val="360"/>
              </a:spcBef>
              <a:buClr>
                <a:schemeClr val="dk1"/>
              </a:buClr>
              <a:buFont typeface="Arial"/>
              <a:buNone/>
              <a:defRPr sz="1800" b="1" i="0" u="none" strike="noStrike" cap="none">
                <a:solidFill>
                  <a:schemeClr val="dk1"/>
                </a:solidFill>
                <a:latin typeface="Calibri"/>
                <a:ea typeface="Calibri"/>
                <a:cs typeface="Calibri"/>
                <a:sym typeface="Calibri"/>
              </a:defRPr>
            </a:lvl3pPr>
            <a:lvl4pPr marL="1371600" marR="0" lvl="3"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4pPr>
            <a:lvl5pPr marL="1828800" marR="0" lvl="4"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5pPr>
            <a:lvl6pPr marL="2286000" marR="0" lvl="5"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6pPr>
            <a:lvl7pPr marL="2743200" marR="0" lvl="6"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7pPr>
            <a:lvl8pPr marL="3200400" marR="0" lvl="7"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8pPr>
            <a:lvl9pPr marL="3657600" marR="0" lvl="8"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43" name="Shape 43"/>
          <p:cNvSpPr txBox="1">
            <a:spLocks noGrp="1"/>
          </p:cNvSpPr>
          <p:nvPr>
            <p:ph type="body" idx="2"/>
          </p:nvPr>
        </p:nvSpPr>
        <p:spPr>
          <a:xfrm>
            <a:off x="457200" y="2174875"/>
            <a:ext cx="4040187" cy="3951287"/>
          </a:xfrm>
          <a:prstGeom prst="rect">
            <a:avLst/>
          </a:prstGeom>
          <a:noFill/>
          <a:ln>
            <a:noFill/>
          </a:ln>
        </p:spPr>
        <p:txBody>
          <a:bodyPr lIns="91425" tIns="91425" rIns="91425" bIns="91425" anchor="t" anchorCtr="0"/>
          <a:lstStyle>
            <a:lvl1pPr marL="342900" marR="0" lvl="0" indent="-19050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1pPr>
            <a:lvl2pPr marL="742950" marR="0" lvl="1" indent="-15875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2pPr>
            <a:lvl3pPr marL="1143000" marR="0" lvl="2"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3pPr>
            <a:lvl4pPr marL="1600200" marR="0" lvl="3"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4pPr>
            <a:lvl5pPr marL="2057400" marR="0" lvl="4"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5pPr>
            <a:lvl6pPr marL="2514600" marR="0" lvl="5"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6pPr>
            <a:lvl7pPr marL="2971800" marR="0" lvl="6"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7pPr>
            <a:lvl8pPr marL="3429000" marR="0" lvl="7"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8pPr>
            <a:lvl9pPr marL="3886200" marR="0" lvl="8"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9pPr>
          </a:lstStyle>
          <a:p>
            <a:endParaRPr/>
          </a:p>
        </p:txBody>
      </p:sp>
      <p:sp>
        <p:nvSpPr>
          <p:cNvPr id="44" name="Shape 44"/>
          <p:cNvSpPr txBox="1">
            <a:spLocks noGrp="1"/>
          </p:cNvSpPr>
          <p:nvPr>
            <p:ph type="body" idx="3"/>
          </p:nvPr>
        </p:nvSpPr>
        <p:spPr>
          <a:xfrm>
            <a:off x="4645025" y="1535112"/>
            <a:ext cx="4041774" cy="639762"/>
          </a:xfrm>
          <a:prstGeom prst="rect">
            <a:avLst/>
          </a:prstGeom>
          <a:noFill/>
          <a:ln>
            <a:noFill/>
          </a:ln>
        </p:spPr>
        <p:txBody>
          <a:bodyPr lIns="91425" tIns="91425" rIns="91425" bIns="91425" anchor="b" anchorCtr="0"/>
          <a:lstStyle>
            <a:lvl1pPr marL="0" marR="0" lvl="0" indent="0" algn="l" rtl="0">
              <a:spcBef>
                <a:spcPts val="480"/>
              </a:spcBef>
              <a:buClr>
                <a:schemeClr val="dk1"/>
              </a:buClr>
              <a:buFont typeface="Arial"/>
              <a:buNone/>
              <a:defRPr sz="2400" b="1" i="0" u="none" strike="noStrike" cap="none">
                <a:solidFill>
                  <a:schemeClr val="dk1"/>
                </a:solidFill>
                <a:latin typeface="Calibri"/>
                <a:ea typeface="Calibri"/>
                <a:cs typeface="Calibri"/>
                <a:sym typeface="Calibri"/>
              </a:defRPr>
            </a:lvl1pPr>
            <a:lvl2pPr marL="457200" marR="0" lvl="1" indent="0" algn="l" rtl="0">
              <a:spcBef>
                <a:spcPts val="400"/>
              </a:spcBef>
              <a:buClr>
                <a:schemeClr val="dk1"/>
              </a:buClr>
              <a:buFont typeface="Arial"/>
              <a:buNone/>
              <a:defRPr sz="2000" b="1" i="0" u="none" strike="noStrike" cap="none">
                <a:solidFill>
                  <a:schemeClr val="dk1"/>
                </a:solidFill>
                <a:latin typeface="Calibri"/>
                <a:ea typeface="Calibri"/>
                <a:cs typeface="Calibri"/>
                <a:sym typeface="Calibri"/>
              </a:defRPr>
            </a:lvl2pPr>
            <a:lvl3pPr marL="914400" marR="0" lvl="2" indent="0" algn="l" rtl="0">
              <a:spcBef>
                <a:spcPts val="360"/>
              </a:spcBef>
              <a:buClr>
                <a:schemeClr val="dk1"/>
              </a:buClr>
              <a:buFont typeface="Arial"/>
              <a:buNone/>
              <a:defRPr sz="1800" b="1" i="0" u="none" strike="noStrike" cap="none">
                <a:solidFill>
                  <a:schemeClr val="dk1"/>
                </a:solidFill>
                <a:latin typeface="Calibri"/>
                <a:ea typeface="Calibri"/>
                <a:cs typeface="Calibri"/>
                <a:sym typeface="Calibri"/>
              </a:defRPr>
            </a:lvl3pPr>
            <a:lvl4pPr marL="1371600" marR="0" lvl="3"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4pPr>
            <a:lvl5pPr marL="1828800" marR="0" lvl="4"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5pPr>
            <a:lvl6pPr marL="2286000" marR="0" lvl="5"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6pPr>
            <a:lvl7pPr marL="2743200" marR="0" lvl="6"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7pPr>
            <a:lvl8pPr marL="3200400" marR="0" lvl="7"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8pPr>
            <a:lvl9pPr marL="3657600" marR="0" lvl="8"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45" name="Shape 45"/>
          <p:cNvSpPr txBox="1">
            <a:spLocks noGrp="1"/>
          </p:cNvSpPr>
          <p:nvPr>
            <p:ph type="body" idx="4"/>
          </p:nvPr>
        </p:nvSpPr>
        <p:spPr>
          <a:xfrm>
            <a:off x="4645025" y="2174875"/>
            <a:ext cx="4041774" cy="3951287"/>
          </a:xfrm>
          <a:prstGeom prst="rect">
            <a:avLst/>
          </a:prstGeom>
          <a:noFill/>
          <a:ln>
            <a:noFill/>
          </a:ln>
        </p:spPr>
        <p:txBody>
          <a:bodyPr lIns="91425" tIns="91425" rIns="91425" bIns="91425" anchor="t" anchorCtr="0"/>
          <a:lstStyle>
            <a:lvl1pPr marL="342900" marR="0" lvl="0" indent="-19050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1pPr>
            <a:lvl2pPr marL="742950" marR="0" lvl="1" indent="-15875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2pPr>
            <a:lvl3pPr marL="1143000" marR="0" lvl="2"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3pPr>
            <a:lvl4pPr marL="1600200" marR="0" lvl="3"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4pPr>
            <a:lvl5pPr marL="2057400" marR="0" lvl="4"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5pPr>
            <a:lvl6pPr marL="2514600" marR="0" lvl="5"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6pPr>
            <a:lvl7pPr marL="2971800" marR="0" lvl="6"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7pPr>
            <a:lvl8pPr marL="3429000" marR="0" lvl="7"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8pPr>
            <a:lvl9pPr marL="3886200" marR="0" lvl="8"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9pPr>
          </a:lstStyle>
          <a:p>
            <a:endParaRPr/>
          </a:p>
        </p:txBody>
      </p:sp>
      <p:sp>
        <p:nvSpPr>
          <p:cNvPr id="46" name="Shape 46"/>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47" name="Shape 47"/>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48" name="Shape 48"/>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Calibri"/>
                <a:ea typeface="Calibri"/>
                <a:cs typeface="Calibri"/>
                <a:sym typeface="Calibri"/>
              </a:rPr>
              <a:t>‹#›</a:t>
            </a:fld>
            <a:endParaRPr lang="en-US" sz="1200">
              <a:solidFill>
                <a:srgbClr val="888888"/>
              </a:solidFill>
              <a:latin typeface="Calibri"/>
              <a:ea typeface="Calibri"/>
              <a:cs typeface="Calibri"/>
              <a:sym typeface="Calibri"/>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49"/>
        <p:cNvGrpSpPr/>
        <p:nvPr/>
      </p:nvGrpSpPr>
      <p:grpSpPr>
        <a:xfrm>
          <a:off x="0" y="0"/>
          <a:ext cx="0" cy="0"/>
          <a:chOff x="0" y="0"/>
          <a:chExt cx="0" cy="0"/>
        </a:xfrm>
      </p:grpSpPr>
      <p:sp>
        <p:nvSpPr>
          <p:cNvPr id="50" name="Shape 50"/>
          <p:cNvSpPr txBox="1">
            <a:spLocks noGrp="1"/>
          </p:cNvSpPr>
          <p:nvPr>
            <p:ph type="title"/>
          </p:nvPr>
        </p:nvSpPr>
        <p:spPr>
          <a:xfrm>
            <a:off x="457200" y="274637"/>
            <a:ext cx="8229600" cy="1143000"/>
          </a:xfrm>
          <a:prstGeom prst="rect">
            <a:avLst/>
          </a:prstGeom>
          <a:noFill/>
          <a:ln>
            <a:noFill/>
          </a:ln>
        </p:spPr>
        <p:txBody>
          <a:bodyPr lIns="91425" tIns="91425" rIns="91425" bIns="91425" anchor="ctr" anchorCtr="0"/>
          <a:lstStyle>
            <a:lvl1pPr marL="0" marR="0" lvl="0" indent="0" algn="ctr" rtl="0">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51" name="Shape 51"/>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52" name="Shape 52"/>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53" name="Shape 53"/>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Calibri"/>
                <a:ea typeface="Calibri"/>
                <a:cs typeface="Calibri"/>
                <a:sym typeface="Calibri"/>
              </a:rPr>
              <a:t>‹#›</a:t>
            </a:fld>
            <a:endParaRPr lang="en-US" sz="1200">
              <a:solidFill>
                <a:srgbClr val="888888"/>
              </a:solidFill>
              <a:latin typeface="Calibri"/>
              <a:ea typeface="Calibri"/>
              <a:cs typeface="Calibri"/>
              <a:sym typeface="Calibri"/>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54"/>
        <p:cNvGrpSpPr/>
        <p:nvPr/>
      </p:nvGrpSpPr>
      <p:grpSpPr>
        <a:xfrm>
          <a:off x="0" y="0"/>
          <a:ext cx="0" cy="0"/>
          <a:chOff x="0" y="0"/>
          <a:chExt cx="0" cy="0"/>
        </a:xfrm>
      </p:grpSpPr>
      <p:sp>
        <p:nvSpPr>
          <p:cNvPr id="55" name="Shape 55"/>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56" name="Shape 56"/>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57" name="Shape 57"/>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Calibri"/>
                <a:ea typeface="Calibri"/>
                <a:cs typeface="Calibri"/>
                <a:sym typeface="Calibri"/>
              </a:rPr>
              <a:t>‹#›</a:t>
            </a:fld>
            <a:endParaRPr lang="en-US" sz="1200">
              <a:solidFill>
                <a:srgbClr val="888888"/>
              </a:solidFill>
              <a:latin typeface="Calibri"/>
              <a:ea typeface="Calibri"/>
              <a:cs typeface="Calibri"/>
              <a:sym typeface="Calibri"/>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Shape 58"/>
        <p:cNvGrpSpPr/>
        <p:nvPr/>
      </p:nvGrpSpPr>
      <p:grpSpPr>
        <a:xfrm>
          <a:off x="0" y="0"/>
          <a:ext cx="0" cy="0"/>
          <a:chOff x="0" y="0"/>
          <a:chExt cx="0" cy="0"/>
        </a:xfrm>
      </p:grpSpPr>
      <p:sp>
        <p:nvSpPr>
          <p:cNvPr id="59" name="Shape 59"/>
          <p:cNvSpPr txBox="1">
            <a:spLocks noGrp="1"/>
          </p:cNvSpPr>
          <p:nvPr>
            <p:ph type="title"/>
          </p:nvPr>
        </p:nvSpPr>
        <p:spPr>
          <a:xfrm>
            <a:off x="457200" y="273050"/>
            <a:ext cx="3008313" cy="1162049"/>
          </a:xfrm>
          <a:prstGeom prst="rect">
            <a:avLst/>
          </a:prstGeom>
          <a:noFill/>
          <a:ln>
            <a:noFill/>
          </a:ln>
        </p:spPr>
        <p:txBody>
          <a:bodyPr lIns="91425" tIns="91425" rIns="91425" bIns="91425" anchor="b" anchorCtr="0"/>
          <a:lstStyle>
            <a:lvl1pPr marL="0" marR="0" lvl="0" indent="0" algn="l" rtl="0">
              <a:spcBef>
                <a:spcPts val="0"/>
              </a:spcBef>
              <a:buClr>
                <a:schemeClr val="dk1"/>
              </a:buClr>
              <a:buFont typeface="Calibri"/>
              <a:buNone/>
              <a:defRPr sz="2000" b="1"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60" name="Shape 60"/>
          <p:cNvSpPr txBox="1">
            <a:spLocks noGrp="1"/>
          </p:cNvSpPr>
          <p:nvPr>
            <p:ph type="body" idx="1"/>
          </p:nvPr>
        </p:nvSpPr>
        <p:spPr>
          <a:xfrm>
            <a:off x="3575050" y="273050"/>
            <a:ext cx="5111750" cy="5853112"/>
          </a:xfrm>
          <a:prstGeom prst="rect">
            <a:avLst/>
          </a:prstGeom>
          <a:noFill/>
          <a:ln>
            <a:noFill/>
          </a:ln>
        </p:spPr>
        <p:txBody>
          <a:bodyPr lIns="91425" tIns="91425" rIns="91425" bIns="91425" anchor="t" anchorCtr="0"/>
          <a:lstStyle>
            <a:lvl1pPr marL="342900" marR="0" lvl="0" indent="-139700" algn="l" rtl="0">
              <a:spcBef>
                <a:spcPts val="640"/>
              </a:spcBef>
              <a:buClr>
                <a:schemeClr val="dk1"/>
              </a:buClr>
              <a:buSzPct val="100000"/>
              <a:buFont typeface="Arial"/>
              <a:buChar char="•"/>
              <a:defRPr sz="3200" b="0" i="0" u="none" strike="noStrike" cap="none">
                <a:solidFill>
                  <a:schemeClr val="dk1"/>
                </a:solidFill>
                <a:latin typeface="Calibri"/>
                <a:ea typeface="Calibri"/>
                <a:cs typeface="Calibri"/>
                <a:sym typeface="Calibri"/>
              </a:defRPr>
            </a:lvl1pPr>
            <a:lvl2pPr marL="742950" marR="0" lvl="1" indent="-107950" algn="l" rtl="0">
              <a:spcBef>
                <a:spcPts val="56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2pPr>
            <a:lvl3pPr marL="1143000" marR="0" lvl="2" indent="-7620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61" name="Shape 61"/>
          <p:cNvSpPr txBox="1">
            <a:spLocks noGrp="1"/>
          </p:cNvSpPr>
          <p:nvPr>
            <p:ph type="body" idx="2"/>
          </p:nvPr>
        </p:nvSpPr>
        <p:spPr>
          <a:xfrm>
            <a:off x="457200" y="1435100"/>
            <a:ext cx="3008313" cy="4691063"/>
          </a:xfrm>
          <a:prstGeom prst="rect">
            <a:avLst/>
          </a:prstGeom>
          <a:noFill/>
          <a:ln>
            <a:noFill/>
          </a:ln>
        </p:spPr>
        <p:txBody>
          <a:bodyPr lIns="91425" tIns="91425" rIns="91425" bIns="91425" anchor="t" anchorCtr="0"/>
          <a:lstStyle>
            <a:lvl1pPr marL="0" marR="0" lvl="0" indent="0" algn="l" rtl="0">
              <a:spcBef>
                <a:spcPts val="280"/>
              </a:spcBef>
              <a:buClr>
                <a:schemeClr val="dk1"/>
              </a:buClr>
              <a:buFont typeface="Arial"/>
              <a:buNone/>
              <a:defRPr sz="1400" b="0" i="0" u="none" strike="noStrike" cap="none">
                <a:solidFill>
                  <a:schemeClr val="dk1"/>
                </a:solidFill>
                <a:latin typeface="Calibri"/>
                <a:ea typeface="Calibri"/>
                <a:cs typeface="Calibri"/>
                <a:sym typeface="Calibri"/>
              </a:defRPr>
            </a:lvl1pPr>
            <a:lvl2pPr marL="457200" marR="0" lvl="1" indent="0" algn="l" rtl="0">
              <a:spcBef>
                <a:spcPts val="240"/>
              </a:spcBef>
              <a:buClr>
                <a:schemeClr val="dk1"/>
              </a:buClr>
              <a:buFont typeface="Arial"/>
              <a:buNone/>
              <a:defRPr sz="1200" b="0" i="0" u="none" strike="noStrike" cap="none">
                <a:solidFill>
                  <a:schemeClr val="dk1"/>
                </a:solidFill>
                <a:latin typeface="Calibri"/>
                <a:ea typeface="Calibri"/>
                <a:cs typeface="Calibri"/>
                <a:sym typeface="Calibri"/>
              </a:defRPr>
            </a:lvl2pPr>
            <a:lvl3pPr marL="914400" marR="0" lvl="2" indent="0" algn="l" rtl="0">
              <a:spcBef>
                <a:spcPts val="200"/>
              </a:spcBef>
              <a:buClr>
                <a:schemeClr val="dk1"/>
              </a:buClr>
              <a:buFont typeface="Arial"/>
              <a:buNone/>
              <a:defRPr sz="1000" b="0" i="0" u="none" strike="noStrike" cap="none">
                <a:solidFill>
                  <a:schemeClr val="dk1"/>
                </a:solidFill>
                <a:latin typeface="Calibri"/>
                <a:ea typeface="Calibri"/>
                <a:cs typeface="Calibri"/>
                <a:sym typeface="Calibri"/>
              </a:defRPr>
            </a:lvl3pPr>
            <a:lvl4pPr marL="1371600" marR="0" lvl="3"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4pPr>
            <a:lvl5pPr marL="1828800" marR="0" lvl="4"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5pPr>
            <a:lvl6pPr marL="2286000" marR="0" lvl="5"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6pPr>
            <a:lvl7pPr marL="2743200" marR="0" lvl="6"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7pPr>
            <a:lvl8pPr marL="3200400" marR="0" lvl="7"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8pPr>
            <a:lvl9pPr marL="3657600" marR="0" lvl="8"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9pPr>
          </a:lstStyle>
          <a:p>
            <a:endParaRPr/>
          </a:p>
        </p:txBody>
      </p:sp>
      <p:sp>
        <p:nvSpPr>
          <p:cNvPr id="62" name="Shape 62"/>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63" name="Shape 63"/>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64" name="Shape 64"/>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Calibri"/>
                <a:ea typeface="Calibri"/>
                <a:cs typeface="Calibri"/>
                <a:sym typeface="Calibri"/>
              </a:rPr>
              <a:t>‹#›</a:t>
            </a:fld>
            <a:endParaRPr lang="en-US" sz="1200">
              <a:solidFill>
                <a:srgbClr val="888888"/>
              </a:solidFill>
              <a:latin typeface="Calibri"/>
              <a:ea typeface="Calibri"/>
              <a:cs typeface="Calibri"/>
              <a:sym typeface="Calibri"/>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Shape 65"/>
        <p:cNvGrpSpPr/>
        <p:nvPr/>
      </p:nvGrpSpPr>
      <p:grpSpPr>
        <a:xfrm>
          <a:off x="0" y="0"/>
          <a:ext cx="0" cy="0"/>
          <a:chOff x="0" y="0"/>
          <a:chExt cx="0" cy="0"/>
        </a:xfrm>
      </p:grpSpPr>
      <p:sp>
        <p:nvSpPr>
          <p:cNvPr id="66" name="Shape 66"/>
          <p:cNvSpPr txBox="1">
            <a:spLocks noGrp="1"/>
          </p:cNvSpPr>
          <p:nvPr>
            <p:ph type="title"/>
          </p:nvPr>
        </p:nvSpPr>
        <p:spPr>
          <a:xfrm>
            <a:off x="1792288" y="4800600"/>
            <a:ext cx="5486399" cy="566737"/>
          </a:xfrm>
          <a:prstGeom prst="rect">
            <a:avLst/>
          </a:prstGeom>
          <a:noFill/>
          <a:ln>
            <a:noFill/>
          </a:ln>
        </p:spPr>
        <p:txBody>
          <a:bodyPr lIns="91425" tIns="91425" rIns="91425" bIns="91425" anchor="b" anchorCtr="0"/>
          <a:lstStyle>
            <a:lvl1pPr marL="0" marR="0" lvl="0" indent="0" algn="l" rtl="0">
              <a:spcBef>
                <a:spcPts val="0"/>
              </a:spcBef>
              <a:buClr>
                <a:schemeClr val="dk1"/>
              </a:buClr>
              <a:buFont typeface="Calibri"/>
              <a:buNone/>
              <a:defRPr sz="2000" b="1"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67" name="Shape 67"/>
          <p:cNvSpPr>
            <a:spLocks noGrp="1"/>
          </p:cNvSpPr>
          <p:nvPr>
            <p:ph type="pic" idx="2"/>
          </p:nvPr>
        </p:nvSpPr>
        <p:spPr>
          <a:xfrm>
            <a:off x="1792288" y="612775"/>
            <a:ext cx="5486399" cy="4114800"/>
          </a:xfrm>
          <a:prstGeom prst="rect">
            <a:avLst/>
          </a:prstGeom>
          <a:noFill/>
          <a:ln>
            <a:noFill/>
          </a:ln>
        </p:spPr>
        <p:txBody>
          <a:bodyPr lIns="91425" tIns="91425" rIns="91425" bIns="91425" anchor="t" anchorCtr="0"/>
          <a:lstStyle>
            <a:lvl1pPr marL="0" marR="0" lvl="0" indent="0" algn="l" rtl="0">
              <a:spcBef>
                <a:spcPts val="640"/>
              </a:spcBef>
              <a:buClr>
                <a:schemeClr val="dk1"/>
              </a:buClr>
              <a:buFont typeface="Arial"/>
              <a:buNone/>
              <a:defRPr sz="3200" b="0" i="0" u="none" strike="noStrike" cap="none">
                <a:solidFill>
                  <a:schemeClr val="dk1"/>
                </a:solidFill>
                <a:latin typeface="Calibri"/>
                <a:ea typeface="Calibri"/>
                <a:cs typeface="Calibri"/>
                <a:sym typeface="Calibri"/>
              </a:defRPr>
            </a:lvl1pPr>
            <a:lvl2pPr marL="457200" marR="0" lvl="1" indent="0" algn="l" rtl="0">
              <a:spcBef>
                <a:spcPts val="560"/>
              </a:spcBef>
              <a:buClr>
                <a:schemeClr val="dk1"/>
              </a:buClr>
              <a:buFont typeface="Arial"/>
              <a:buNone/>
              <a:defRPr sz="2800" b="0" i="0" u="none" strike="noStrike" cap="none">
                <a:solidFill>
                  <a:schemeClr val="dk1"/>
                </a:solidFill>
                <a:latin typeface="Calibri"/>
                <a:ea typeface="Calibri"/>
                <a:cs typeface="Calibri"/>
                <a:sym typeface="Calibri"/>
              </a:defRPr>
            </a:lvl2pPr>
            <a:lvl3pPr marL="914400" marR="0" lvl="2" indent="0" algn="l" rtl="0">
              <a:spcBef>
                <a:spcPts val="480"/>
              </a:spcBef>
              <a:buClr>
                <a:schemeClr val="dk1"/>
              </a:buClr>
              <a:buFont typeface="Arial"/>
              <a:buNone/>
              <a:defRPr sz="2400" b="0" i="0" u="none" strike="noStrike" cap="none">
                <a:solidFill>
                  <a:schemeClr val="dk1"/>
                </a:solidFill>
                <a:latin typeface="Calibri"/>
                <a:ea typeface="Calibri"/>
                <a:cs typeface="Calibri"/>
                <a:sym typeface="Calibri"/>
              </a:defRPr>
            </a:lvl3pPr>
            <a:lvl4pPr marL="1371600" marR="0" lvl="3"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4pPr>
            <a:lvl5pPr marL="1828800" marR="0" lvl="4"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5pPr>
            <a:lvl6pPr marL="2286000" marR="0" lvl="5"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6pPr>
            <a:lvl7pPr marL="2743200" marR="0" lvl="6"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7pPr>
            <a:lvl8pPr marL="3200400" marR="0" lvl="7"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8pPr>
            <a:lvl9pPr marL="3657600" marR="0" lvl="8"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68" name="Shape 68"/>
          <p:cNvSpPr txBox="1">
            <a:spLocks noGrp="1"/>
          </p:cNvSpPr>
          <p:nvPr>
            <p:ph type="body" idx="1"/>
          </p:nvPr>
        </p:nvSpPr>
        <p:spPr>
          <a:xfrm>
            <a:off x="1792288" y="5367337"/>
            <a:ext cx="5486399" cy="804861"/>
          </a:xfrm>
          <a:prstGeom prst="rect">
            <a:avLst/>
          </a:prstGeom>
          <a:noFill/>
          <a:ln>
            <a:noFill/>
          </a:ln>
        </p:spPr>
        <p:txBody>
          <a:bodyPr lIns="91425" tIns="91425" rIns="91425" bIns="91425" anchor="t" anchorCtr="0"/>
          <a:lstStyle>
            <a:lvl1pPr marL="0" marR="0" lvl="0" indent="0" algn="l" rtl="0">
              <a:spcBef>
                <a:spcPts val="280"/>
              </a:spcBef>
              <a:buClr>
                <a:schemeClr val="dk1"/>
              </a:buClr>
              <a:buFont typeface="Arial"/>
              <a:buNone/>
              <a:defRPr sz="1400" b="0" i="0" u="none" strike="noStrike" cap="none">
                <a:solidFill>
                  <a:schemeClr val="dk1"/>
                </a:solidFill>
                <a:latin typeface="Calibri"/>
                <a:ea typeface="Calibri"/>
                <a:cs typeface="Calibri"/>
                <a:sym typeface="Calibri"/>
              </a:defRPr>
            </a:lvl1pPr>
            <a:lvl2pPr marL="457200" marR="0" lvl="1" indent="0" algn="l" rtl="0">
              <a:spcBef>
                <a:spcPts val="240"/>
              </a:spcBef>
              <a:buClr>
                <a:schemeClr val="dk1"/>
              </a:buClr>
              <a:buFont typeface="Arial"/>
              <a:buNone/>
              <a:defRPr sz="1200" b="0" i="0" u="none" strike="noStrike" cap="none">
                <a:solidFill>
                  <a:schemeClr val="dk1"/>
                </a:solidFill>
                <a:latin typeface="Calibri"/>
                <a:ea typeface="Calibri"/>
                <a:cs typeface="Calibri"/>
                <a:sym typeface="Calibri"/>
              </a:defRPr>
            </a:lvl2pPr>
            <a:lvl3pPr marL="914400" marR="0" lvl="2" indent="0" algn="l" rtl="0">
              <a:spcBef>
                <a:spcPts val="200"/>
              </a:spcBef>
              <a:buClr>
                <a:schemeClr val="dk1"/>
              </a:buClr>
              <a:buFont typeface="Arial"/>
              <a:buNone/>
              <a:defRPr sz="1000" b="0" i="0" u="none" strike="noStrike" cap="none">
                <a:solidFill>
                  <a:schemeClr val="dk1"/>
                </a:solidFill>
                <a:latin typeface="Calibri"/>
                <a:ea typeface="Calibri"/>
                <a:cs typeface="Calibri"/>
                <a:sym typeface="Calibri"/>
              </a:defRPr>
            </a:lvl3pPr>
            <a:lvl4pPr marL="1371600" marR="0" lvl="3"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4pPr>
            <a:lvl5pPr marL="1828800" marR="0" lvl="4"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5pPr>
            <a:lvl6pPr marL="2286000" marR="0" lvl="5"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6pPr>
            <a:lvl7pPr marL="2743200" marR="0" lvl="6"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7pPr>
            <a:lvl8pPr marL="3200400" marR="0" lvl="7"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8pPr>
            <a:lvl9pPr marL="3657600" marR="0" lvl="8"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9pPr>
          </a:lstStyle>
          <a:p>
            <a:endParaRPr/>
          </a:p>
        </p:txBody>
      </p:sp>
      <p:sp>
        <p:nvSpPr>
          <p:cNvPr id="69" name="Shape 69"/>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70" name="Shape 70"/>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71" name="Shape 71"/>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Calibri"/>
                <a:ea typeface="Calibri"/>
                <a:cs typeface="Calibri"/>
                <a:sym typeface="Calibri"/>
              </a:rPr>
              <a:t>‹#›</a:t>
            </a:fld>
            <a:endParaRPr lang="en-US" sz="1200">
              <a:solidFill>
                <a:srgbClr val="888888"/>
              </a:solidFill>
              <a:latin typeface="Calibri"/>
              <a:ea typeface="Calibri"/>
              <a:cs typeface="Calibri"/>
              <a:sym typeface="Calibri"/>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457200" y="274637"/>
            <a:ext cx="8229600" cy="1143000"/>
          </a:xfrm>
          <a:prstGeom prst="rect">
            <a:avLst/>
          </a:prstGeom>
          <a:noFill/>
          <a:ln>
            <a:noFill/>
          </a:ln>
        </p:spPr>
        <p:txBody>
          <a:bodyPr lIns="91425" tIns="91425" rIns="91425" bIns="91425" anchor="ctr" anchorCtr="0"/>
          <a:lstStyle>
            <a:lvl1pPr marL="0" marR="0" lvl="0" indent="0" algn="ctr" rtl="0">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1" name="Shape 11"/>
          <p:cNvSpPr txBox="1">
            <a:spLocks noGrp="1"/>
          </p:cNvSpPr>
          <p:nvPr>
            <p:ph type="body" idx="1"/>
          </p:nvPr>
        </p:nvSpPr>
        <p:spPr>
          <a:xfrm>
            <a:off x="457200" y="1600200"/>
            <a:ext cx="8229600" cy="4525963"/>
          </a:xfrm>
          <a:prstGeom prst="rect">
            <a:avLst/>
          </a:prstGeom>
          <a:noFill/>
          <a:ln>
            <a:noFill/>
          </a:ln>
        </p:spPr>
        <p:txBody>
          <a:bodyPr lIns="91425" tIns="91425" rIns="91425" bIns="91425" anchor="t" anchorCtr="0"/>
          <a:lstStyle>
            <a:lvl1pPr marL="342900" marR="0" lvl="0" indent="-139700" algn="l" rtl="0">
              <a:spcBef>
                <a:spcPts val="640"/>
              </a:spcBef>
              <a:buClr>
                <a:schemeClr val="dk1"/>
              </a:buClr>
              <a:buSzPct val="100000"/>
              <a:buFont typeface="Arial"/>
              <a:buChar char="•"/>
              <a:defRPr sz="3200" b="0" i="0" u="none" strike="noStrike" cap="none">
                <a:solidFill>
                  <a:schemeClr val="dk1"/>
                </a:solidFill>
                <a:latin typeface="Calibri"/>
                <a:ea typeface="Calibri"/>
                <a:cs typeface="Calibri"/>
                <a:sym typeface="Calibri"/>
              </a:defRPr>
            </a:lvl1pPr>
            <a:lvl2pPr marL="742950" marR="0" lvl="1" indent="-107950" algn="l" rtl="0">
              <a:spcBef>
                <a:spcPts val="56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2pPr>
            <a:lvl3pPr marL="1143000" marR="0" lvl="2" indent="-7620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 name="Shape 12"/>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13" name="Shape 13"/>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14" name="Shape 14"/>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b="0" i="0" u="none" strike="noStrike" cap="none">
                <a:solidFill>
                  <a:srgbClr val="888888"/>
                </a:solidFill>
                <a:latin typeface="Calibri"/>
                <a:ea typeface="Calibri"/>
                <a:cs typeface="Calibri"/>
                <a:sym typeface="Calibri"/>
              </a:rPr>
              <a:t>‹#›</a:t>
            </a:fld>
            <a:endParaRPr lang="en-US" sz="1200" b="0" i="0" u="none" strike="noStrike" cap="none">
              <a:solidFill>
                <a:srgbClr val="888888"/>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hyperlink" Target="https://docs.google.com/forms/d/e/1FAIpQLScMQxPWMa8mrh98QzIPO6GtcRRWU_agX6oGPGEPeCtfCeBsXA/viewform?usp=sf_link" TargetMode="External"/><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hyperlink" Target="https://youtu.be/B7XoW2qiFUA?t=4m30s"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hyperlink" Target="https://medium.com/bahmni-blog/introduction-to-exploratory-data-analysis-of-bahmni-using-r-6c186fd6f010"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5.xml"/><Relationship Id="rId1" Type="http://schemas.openxmlformats.org/officeDocument/2006/relationships/slideLayout" Target="../slideLayouts/slideLayout1.xml"/><Relationship Id="rId5" Type="http://schemas.openxmlformats.org/officeDocument/2006/relationships/image" Target="../media/image23.png"/><Relationship Id="rId4" Type="http://schemas.openxmlformats.org/officeDocument/2006/relationships/image" Target="../media/image22.png"/></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hyperlink" Target="https://youtu.be/ZdPNBF6GWBw"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pic>
        <p:nvPicPr>
          <p:cNvPr id="89" name="Shape 89" descr="https://d1cf5vz748gj00.cloudfront.net/wp-content/uploads/2012/04/HOFFA-James-R-1940-Census.jpg"/>
          <p:cNvPicPr preferRelativeResize="0">
            <a:picLocks noGrp="1"/>
          </p:cNvPicPr>
          <p:nvPr>
            <p:ph type="body" idx="1"/>
          </p:nvPr>
        </p:nvPicPr>
        <p:blipFill rotWithShape="1">
          <a:blip r:embed="rId3">
            <a:alphaModFix/>
          </a:blip>
          <a:srcRect/>
          <a:stretch/>
        </p:blipFill>
        <p:spPr>
          <a:xfrm>
            <a:off x="381000" y="304800"/>
            <a:ext cx="8305799" cy="6264040"/>
          </a:xfrm>
          <a:prstGeom prst="rect">
            <a:avLst/>
          </a:prstGeom>
          <a:noFill/>
          <a:ln>
            <a:noFill/>
          </a:ln>
        </p:spPr>
      </p:pic>
      <p:sp>
        <p:nvSpPr>
          <p:cNvPr id="90" name="Shape 90"/>
          <p:cNvSpPr txBox="1">
            <a:spLocks noGrp="1"/>
          </p:cNvSpPr>
          <p:nvPr>
            <p:ph type="title"/>
          </p:nvPr>
        </p:nvSpPr>
        <p:spPr>
          <a:xfrm>
            <a:off x="1828800" y="1782761"/>
            <a:ext cx="5486399" cy="1265237"/>
          </a:xfrm>
          <a:prstGeom prst="rect">
            <a:avLst/>
          </a:prstGeom>
          <a:solidFill>
            <a:srgbClr val="262626">
              <a:alpha val="61960"/>
            </a:srgbClr>
          </a:solidFill>
          <a:ln>
            <a:noFill/>
          </a:ln>
        </p:spPr>
        <p:txBody>
          <a:bodyPr lIns="91425" tIns="45700" rIns="91425" bIns="45700" anchor="ctr" anchorCtr="0">
            <a:noAutofit/>
          </a:bodyPr>
          <a:lstStyle/>
          <a:p>
            <a:pPr marL="0" marR="0" lvl="0" indent="0" algn="ctr" rtl="0">
              <a:spcBef>
                <a:spcPts val="0"/>
              </a:spcBef>
              <a:buClr>
                <a:srgbClr val="FFFF66"/>
              </a:buClr>
              <a:buSzPct val="25000"/>
              <a:buFont typeface="Calibri"/>
              <a:buNone/>
            </a:pPr>
            <a:r>
              <a:rPr lang="en-US" sz="3959" b="0" i="0" u="none" strike="noStrike" cap="none">
                <a:solidFill>
                  <a:srgbClr val="FFFF66"/>
                </a:solidFill>
                <a:latin typeface="Calibri"/>
                <a:ea typeface="Calibri"/>
                <a:cs typeface="Calibri"/>
                <a:sym typeface="Calibri"/>
              </a:rPr>
              <a:t>Data types and </a:t>
            </a:r>
            <a:br>
              <a:rPr lang="en-US" sz="3959" b="0" i="0" u="none" strike="noStrike" cap="none">
                <a:solidFill>
                  <a:srgbClr val="FFFF66"/>
                </a:solidFill>
                <a:latin typeface="Calibri"/>
                <a:ea typeface="Calibri"/>
                <a:cs typeface="Calibri"/>
                <a:sym typeface="Calibri"/>
              </a:rPr>
            </a:br>
            <a:r>
              <a:rPr lang="en-US" sz="3959" b="0" i="0" u="none" strike="noStrike" cap="none">
                <a:solidFill>
                  <a:srgbClr val="FFFF66"/>
                </a:solidFill>
                <a:latin typeface="Calibri"/>
                <a:ea typeface="Calibri"/>
                <a:cs typeface="Calibri"/>
                <a:sym typeface="Calibri"/>
              </a:rPr>
              <a:t>statistical thinking</a:t>
            </a:r>
          </a:p>
        </p:txBody>
      </p:sp>
      <p:sp>
        <p:nvSpPr>
          <p:cNvPr id="91" name="Shape 91"/>
          <p:cNvSpPr txBox="1"/>
          <p:nvPr/>
        </p:nvSpPr>
        <p:spPr>
          <a:xfrm>
            <a:off x="2971800" y="5657741"/>
            <a:ext cx="3429000" cy="808037"/>
          </a:xfrm>
          <a:prstGeom prst="rect">
            <a:avLst/>
          </a:prstGeom>
          <a:solidFill>
            <a:srgbClr val="262626">
              <a:alpha val="61960"/>
            </a:srgbClr>
          </a:solidFill>
          <a:ln>
            <a:noFill/>
          </a:ln>
        </p:spPr>
        <p:txBody>
          <a:bodyPr lIns="91425" tIns="45700" rIns="91425" bIns="45700" anchor="ctr" anchorCtr="0">
            <a:noAutofit/>
          </a:bodyPr>
          <a:lstStyle/>
          <a:p>
            <a:pPr marL="0" marR="0" lvl="0" indent="0" algn="ctr" rtl="0">
              <a:lnSpc>
                <a:spcPct val="80000"/>
              </a:lnSpc>
              <a:spcBef>
                <a:spcPts val="0"/>
              </a:spcBef>
              <a:spcAft>
                <a:spcPts val="0"/>
              </a:spcAft>
              <a:buClr>
                <a:srgbClr val="FFFF66"/>
              </a:buClr>
              <a:buSzPct val="25000"/>
              <a:buFont typeface="Calibri"/>
              <a:buNone/>
            </a:pPr>
            <a:r>
              <a:rPr lang="en-US" sz="2750" b="0" u="none">
                <a:solidFill>
                  <a:srgbClr val="FFFF66"/>
                </a:solidFill>
                <a:latin typeface="Calibri"/>
                <a:ea typeface="Calibri"/>
                <a:cs typeface="Calibri"/>
                <a:sym typeface="Calibri"/>
              </a:rPr>
              <a:t>Geog4300/6300</a:t>
            </a:r>
          </a:p>
          <a:p>
            <a:pPr marL="0" marR="0" lvl="0" indent="0" algn="ctr" rtl="0">
              <a:lnSpc>
                <a:spcPct val="80000"/>
              </a:lnSpc>
              <a:spcBef>
                <a:spcPts val="0"/>
              </a:spcBef>
              <a:buClr>
                <a:srgbClr val="FFFF66"/>
              </a:buClr>
              <a:buSzPct val="25000"/>
              <a:buFont typeface="Calibri"/>
              <a:buNone/>
            </a:pPr>
            <a:r>
              <a:rPr lang="en-US" sz="2750" b="0" u="none">
                <a:solidFill>
                  <a:srgbClr val="FFFF66"/>
                </a:solidFill>
                <a:latin typeface="Calibri"/>
                <a:ea typeface="Calibri"/>
                <a:cs typeface="Calibri"/>
                <a:sym typeface="Calibri"/>
              </a:rPr>
              <a:t>Jerry Shannon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Shape 174"/>
          <p:cNvSpPr txBox="1"/>
          <p:nvPr/>
        </p:nvSpPr>
        <p:spPr>
          <a:xfrm>
            <a:off x="457200" y="228600"/>
            <a:ext cx="5021182" cy="707886"/>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4000">
                <a:solidFill>
                  <a:srgbClr val="FFFF66"/>
                </a:solidFill>
                <a:latin typeface="Calibri"/>
                <a:ea typeface="Calibri"/>
                <a:cs typeface="Calibri"/>
                <a:sym typeface="Calibri"/>
              </a:rPr>
              <a:t>Levels of measurement</a:t>
            </a:r>
          </a:p>
        </p:txBody>
      </p:sp>
      <p:sp>
        <p:nvSpPr>
          <p:cNvPr id="175" name="Shape 175"/>
          <p:cNvSpPr/>
          <p:nvPr/>
        </p:nvSpPr>
        <p:spPr>
          <a:xfrm>
            <a:off x="867425" y="944940"/>
            <a:ext cx="7079165" cy="2677656"/>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2800">
                <a:solidFill>
                  <a:srgbClr val="FFFF66"/>
                </a:solidFill>
                <a:latin typeface="Calibri"/>
                <a:ea typeface="Calibri"/>
                <a:cs typeface="Calibri"/>
                <a:sym typeface="Calibri"/>
              </a:rPr>
              <a:t>Four types:</a:t>
            </a:r>
          </a:p>
          <a:p>
            <a:pPr marL="457200" marR="0" lvl="0" indent="-457200" algn="l" rtl="0">
              <a:spcBef>
                <a:spcPts val="0"/>
              </a:spcBef>
              <a:buClr>
                <a:srgbClr val="FFFF66"/>
              </a:buClr>
              <a:buSzPct val="100000"/>
              <a:buFont typeface="Arial"/>
              <a:buChar char="•"/>
            </a:pPr>
            <a:r>
              <a:rPr lang="en-US" sz="2800">
                <a:solidFill>
                  <a:srgbClr val="FFFF66"/>
                </a:solidFill>
                <a:latin typeface="Calibri"/>
                <a:ea typeface="Calibri"/>
                <a:cs typeface="Calibri"/>
                <a:sym typeface="Calibri"/>
              </a:rPr>
              <a:t>Categorical (Nominal)</a:t>
            </a:r>
          </a:p>
          <a:p>
            <a:pPr marL="457200" marR="0" lvl="0" indent="-457200" algn="l" rtl="0">
              <a:spcBef>
                <a:spcPts val="0"/>
              </a:spcBef>
              <a:buClr>
                <a:srgbClr val="FFFF66"/>
              </a:buClr>
              <a:buSzPct val="100000"/>
              <a:buFont typeface="Arial"/>
              <a:buChar char="•"/>
            </a:pPr>
            <a:r>
              <a:rPr lang="en-US" sz="2800">
                <a:solidFill>
                  <a:srgbClr val="FFFF66"/>
                </a:solidFill>
                <a:latin typeface="Calibri"/>
                <a:ea typeface="Calibri"/>
                <a:cs typeface="Calibri"/>
                <a:sym typeface="Calibri"/>
              </a:rPr>
              <a:t>Ordinal</a:t>
            </a:r>
          </a:p>
          <a:p>
            <a:pPr marL="457200" marR="0" lvl="0" indent="-457200" algn="l" rtl="0">
              <a:spcBef>
                <a:spcPts val="0"/>
              </a:spcBef>
              <a:buClr>
                <a:srgbClr val="FFFF66"/>
              </a:buClr>
              <a:buSzPct val="100000"/>
              <a:buFont typeface="Arial"/>
              <a:buChar char="•"/>
            </a:pPr>
            <a:r>
              <a:rPr lang="en-US" sz="2800">
                <a:solidFill>
                  <a:srgbClr val="FFFF66"/>
                </a:solidFill>
                <a:latin typeface="Calibri"/>
                <a:ea typeface="Calibri"/>
                <a:cs typeface="Calibri"/>
                <a:sym typeface="Calibri"/>
              </a:rPr>
              <a:t>Interval</a:t>
            </a:r>
          </a:p>
          <a:p>
            <a:pPr marL="457200" marR="0" lvl="0" indent="-457200" algn="l" rtl="0">
              <a:spcBef>
                <a:spcPts val="0"/>
              </a:spcBef>
              <a:buClr>
                <a:srgbClr val="FFFF66"/>
              </a:buClr>
              <a:buSzPct val="100000"/>
              <a:buFont typeface="Arial"/>
              <a:buChar char="•"/>
            </a:pPr>
            <a:r>
              <a:rPr lang="en-US" sz="2800">
                <a:solidFill>
                  <a:srgbClr val="FFFF66"/>
                </a:solidFill>
                <a:latin typeface="Calibri"/>
                <a:ea typeface="Calibri"/>
                <a:cs typeface="Calibri"/>
                <a:sym typeface="Calibri"/>
              </a:rPr>
              <a:t>Ratio</a:t>
            </a:r>
          </a:p>
          <a:p>
            <a:pPr marL="0" marR="0" lvl="0" indent="0" algn="l" rtl="0">
              <a:spcBef>
                <a:spcPts val="0"/>
              </a:spcBef>
              <a:buNone/>
            </a:pPr>
            <a:endParaRPr sz="2800">
              <a:solidFill>
                <a:srgbClr val="FFFF66"/>
              </a:solidFill>
              <a:latin typeface="Calibri"/>
              <a:ea typeface="Calibri"/>
              <a:cs typeface="Calibri"/>
              <a:sym typeface="Calibri"/>
            </a:endParaRPr>
          </a:p>
        </p:txBody>
      </p:sp>
      <p:pic>
        <p:nvPicPr>
          <p:cNvPr id="176" name="Shape 176" descr="Lin30228_c0103.jpg (572×285)"/>
          <p:cNvPicPr preferRelativeResize="0"/>
          <p:nvPr/>
        </p:nvPicPr>
        <p:blipFill rotWithShape="1">
          <a:blip r:embed="rId3">
            <a:alphaModFix/>
          </a:blip>
          <a:srcRect/>
          <a:stretch/>
        </p:blipFill>
        <p:spPr>
          <a:xfrm>
            <a:off x="1524000" y="3428998"/>
            <a:ext cx="6291971" cy="313498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Shape 182"/>
          <p:cNvSpPr txBox="1"/>
          <p:nvPr/>
        </p:nvSpPr>
        <p:spPr>
          <a:xfrm>
            <a:off x="457200" y="228600"/>
            <a:ext cx="6290312" cy="707886"/>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4000">
                <a:solidFill>
                  <a:srgbClr val="FFFF66"/>
                </a:solidFill>
                <a:latin typeface="Calibri"/>
                <a:ea typeface="Calibri"/>
                <a:cs typeface="Calibri"/>
                <a:sym typeface="Calibri"/>
              </a:rPr>
              <a:t>Categorical data</a:t>
            </a:r>
          </a:p>
        </p:txBody>
      </p:sp>
      <p:sp>
        <p:nvSpPr>
          <p:cNvPr id="183" name="Shape 183"/>
          <p:cNvSpPr/>
          <p:nvPr/>
        </p:nvSpPr>
        <p:spPr>
          <a:xfrm>
            <a:off x="1143000" y="936486"/>
            <a:ext cx="6705599" cy="1255728"/>
          </a:xfrm>
          <a:prstGeom prst="rect">
            <a:avLst/>
          </a:prstGeom>
          <a:noFill/>
          <a:ln>
            <a:noFill/>
          </a:ln>
        </p:spPr>
        <p:txBody>
          <a:bodyPr lIns="91425" tIns="45700" rIns="91425" bIns="45700" anchor="t" anchorCtr="0">
            <a:noAutofit/>
          </a:bodyPr>
          <a:lstStyle/>
          <a:p>
            <a:pPr marL="0" marR="0" lvl="0" indent="0" algn="l" rtl="0">
              <a:lnSpc>
                <a:spcPct val="90000"/>
              </a:lnSpc>
              <a:spcBef>
                <a:spcPts val="0"/>
              </a:spcBef>
              <a:buSzPct val="25000"/>
              <a:buNone/>
            </a:pPr>
            <a:r>
              <a:rPr lang="en-US" sz="2800">
                <a:solidFill>
                  <a:srgbClr val="FFFF66"/>
                </a:solidFill>
                <a:latin typeface="Calibri"/>
                <a:ea typeface="Calibri"/>
                <a:cs typeface="Calibri"/>
                <a:sym typeface="Calibri"/>
              </a:rPr>
              <a:t>Variables whose values vary in kind or in name; no implied ranking or ordering. Also called “nominal” data.</a:t>
            </a:r>
          </a:p>
        </p:txBody>
      </p:sp>
      <p:sp>
        <p:nvSpPr>
          <p:cNvPr id="184" name="Shape 184"/>
          <p:cNvSpPr/>
          <p:nvPr/>
        </p:nvSpPr>
        <p:spPr>
          <a:xfrm>
            <a:off x="1447800" y="2470867"/>
            <a:ext cx="7391399" cy="424731"/>
          </a:xfrm>
          <a:prstGeom prst="rect">
            <a:avLst/>
          </a:prstGeom>
          <a:noFill/>
          <a:ln>
            <a:noFill/>
          </a:ln>
        </p:spPr>
        <p:txBody>
          <a:bodyPr lIns="91425" tIns="45700" rIns="91425" bIns="45700" anchor="t" anchorCtr="0">
            <a:noAutofit/>
          </a:bodyPr>
          <a:lstStyle/>
          <a:p>
            <a:pPr marL="0" marR="0" lvl="0" indent="0" algn="l" rtl="0">
              <a:lnSpc>
                <a:spcPct val="90000"/>
              </a:lnSpc>
              <a:spcBef>
                <a:spcPts val="0"/>
              </a:spcBef>
              <a:buSzPct val="25000"/>
              <a:buNone/>
            </a:pPr>
            <a:r>
              <a:rPr lang="en-US" sz="2400" i="1">
                <a:solidFill>
                  <a:srgbClr val="FFFF66"/>
                </a:solidFill>
                <a:latin typeface="Calibri"/>
                <a:ea typeface="Calibri"/>
                <a:cs typeface="Calibri"/>
                <a:sym typeface="Calibri"/>
              </a:rPr>
              <a:t>Some categorical data can be ordered (e.g. geologic periods)</a:t>
            </a:r>
          </a:p>
        </p:txBody>
      </p:sp>
      <p:pic>
        <p:nvPicPr>
          <p:cNvPr id="185" name="Shape 185" descr="http://emilypothast.files.wordpress.com/2008/11/gurney-dinosaur-parade.jpg"/>
          <p:cNvPicPr preferRelativeResize="0"/>
          <p:nvPr/>
        </p:nvPicPr>
        <p:blipFill rotWithShape="1">
          <a:blip r:embed="rId3">
            <a:alphaModFix/>
          </a:blip>
          <a:srcRect/>
          <a:stretch/>
        </p:blipFill>
        <p:spPr>
          <a:xfrm>
            <a:off x="800100" y="2895600"/>
            <a:ext cx="7391399" cy="3658744"/>
          </a:xfrm>
          <a:prstGeom prst="rect">
            <a:avLst/>
          </a:prstGeom>
          <a:noFill/>
          <a:ln>
            <a:noFill/>
          </a:ln>
        </p:spPr>
      </p:pic>
      <p:sp>
        <p:nvSpPr>
          <p:cNvPr id="186" name="Shape 186"/>
          <p:cNvSpPr txBox="1"/>
          <p:nvPr/>
        </p:nvSpPr>
        <p:spPr>
          <a:xfrm>
            <a:off x="5791200" y="6553200"/>
            <a:ext cx="2702342" cy="276998"/>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a:solidFill>
                  <a:srgbClr val="FFFF66"/>
                </a:solidFill>
                <a:latin typeface="Calibri"/>
                <a:ea typeface="Calibri"/>
                <a:cs typeface="Calibri"/>
                <a:sym typeface="Calibri"/>
              </a:rPr>
              <a:t>http://emilypothast.files.wordpress.com</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Shape 192"/>
          <p:cNvSpPr txBox="1"/>
          <p:nvPr/>
        </p:nvSpPr>
        <p:spPr>
          <a:xfrm>
            <a:off x="152400" y="76200"/>
            <a:ext cx="2750689" cy="707886"/>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4000">
                <a:solidFill>
                  <a:srgbClr val="FFFF66"/>
                </a:solidFill>
                <a:latin typeface="Calibri"/>
                <a:ea typeface="Calibri"/>
                <a:cs typeface="Calibri"/>
                <a:sym typeface="Calibri"/>
              </a:rPr>
              <a:t>Ordinal data</a:t>
            </a:r>
          </a:p>
        </p:txBody>
      </p:sp>
      <p:sp>
        <p:nvSpPr>
          <p:cNvPr id="193" name="Shape 193"/>
          <p:cNvSpPr/>
          <p:nvPr/>
        </p:nvSpPr>
        <p:spPr>
          <a:xfrm>
            <a:off x="834887" y="727764"/>
            <a:ext cx="7239000" cy="1077217"/>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3200">
                <a:solidFill>
                  <a:srgbClr val="FFFF66"/>
                </a:solidFill>
                <a:latin typeface="Calibri"/>
                <a:ea typeface="Calibri"/>
                <a:cs typeface="Calibri"/>
                <a:sym typeface="Calibri"/>
              </a:rPr>
              <a:t>Numerical and implied rank order, but difference between levels is not defined.</a:t>
            </a:r>
          </a:p>
        </p:txBody>
      </p:sp>
      <p:pic>
        <p:nvPicPr>
          <p:cNvPr id="194" name="Shape 194" descr="http://teaching.concordia.ca/services/course-evaluations/part-time-faculty/images/Part-TimeFacultyCourseEvaluationSide1_001_000.jpg"/>
          <p:cNvPicPr preferRelativeResize="0"/>
          <p:nvPr/>
        </p:nvPicPr>
        <p:blipFill rotWithShape="1">
          <a:blip r:embed="rId3">
            <a:alphaModFix/>
          </a:blip>
          <a:srcRect/>
          <a:stretch/>
        </p:blipFill>
        <p:spPr>
          <a:xfrm>
            <a:off x="4936921" y="1905000"/>
            <a:ext cx="3654215" cy="4552108"/>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Shape 200"/>
          <p:cNvSpPr txBox="1"/>
          <p:nvPr/>
        </p:nvSpPr>
        <p:spPr>
          <a:xfrm>
            <a:off x="457200" y="228600"/>
            <a:ext cx="2807179" cy="707886"/>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4000">
                <a:solidFill>
                  <a:srgbClr val="FFFF66"/>
                </a:solidFill>
                <a:latin typeface="Calibri"/>
                <a:ea typeface="Calibri"/>
                <a:cs typeface="Calibri"/>
                <a:sym typeface="Calibri"/>
              </a:rPr>
              <a:t>Interval data</a:t>
            </a:r>
          </a:p>
        </p:txBody>
      </p:sp>
      <p:sp>
        <p:nvSpPr>
          <p:cNvPr id="201" name="Shape 201"/>
          <p:cNvSpPr/>
          <p:nvPr/>
        </p:nvSpPr>
        <p:spPr>
          <a:xfrm>
            <a:off x="685800" y="936486"/>
            <a:ext cx="6553200" cy="4031872"/>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3200">
                <a:solidFill>
                  <a:srgbClr val="FFFF66"/>
                </a:solidFill>
                <a:latin typeface="Calibri"/>
                <a:ea typeface="Calibri"/>
                <a:cs typeface="Calibri"/>
                <a:sym typeface="Calibri"/>
              </a:rPr>
              <a:t>Variables whose values can be compared by intervals, but not ratios</a:t>
            </a:r>
          </a:p>
          <a:p>
            <a:pPr marL="0" marR="0" lvl="0" indent="0" algn="l" rtl="0">
              <a:spcBef>
                <a:spcPts val="0"/>
              </a:spcBef>
              <a:buNone/>
            </a:pPr>
            <a:endParaRPr sz="3200">
              <a:solidFill>
                <a:srgbClr val="FFFF66"/>
              </a:solidFill>
              <a:latin typeface="Calibri"/>
              <a:ea typeface="Calibri"/>
              <a:cs typeface="Calibri"/>
              <a:sym typeface="Calibri"/>
            </a:endParaRPr>
          </a:p>
          <a:p>
            <a:pPr marL="0" marR="0" lvl="0" indent="0" algn="l" rtl="0">
              <a:spcBef>
                <a:spcPts val="0"/>
              </a:spcBef>
              <a:buSzPct val="25000"/>
              <a:buNone/>
            </a:pPr>
            <a:r>
              <a:rPr lang="en-US" sz="3200">
                <a:solidFill>
                  <a:srgbClr val="FFFF66"/>
                </a:solidFill>
                <a:latin typeface="Calibri"/>
                <a:ea typeface="Calibri"/>
                <a:cs typeface="Calibri"/>
                <a:sym typeface="Calibri"/>
              </a:rPr>
              <a:t>**No </a:t>
            </a:r>
            <a:r>
              <a:rPr lang="en-US" sz="3200" i="1">
                <a:solidFill>
                  <a:srgbClr val="FFFF66"/>
                </a:solidFill>
                <a:latin typeface="Calibri"/>
                <a:ea typeface="Calibri"/>
                <a:cs typeface="Calibri"/>
                <a:sym typeface="Calibri"/>
              </a:rPr>
              <a:t>meaningful </a:t>
            </a:r>
            <a:r>
              <a:rPr lang="en-US" sz="3200">
                <a:solidFill>
                  <a:srgbClr val="FFFF66"/>
                </a:solidFill>
                <a:latin typeface="Calibri"/>
                <a:ea typeface="Calibri"/>
                <a:cs typeface="Calibri"/>
                <a:sym typeface="Calibri"/>
              </a:rPr>
              <a:t>zero.**</a:t>
            </a:r>
          </a:p>
          <a:p>
            <a:pPr marL="0" marR="0" lvl="0" indent="0" algn="l" rtl="0">
              <a:spcBef>
                <a:spcPts val="0"/>
              </a:spcBef>
              <a:buSzPct val="25000"/>
              <a:buNone/>
            </a:pPr>
            <a:r>
              <a:rPr lang="en-US" sz="3200">
                <a:solidFill>
                  <a:srgbClr val="FFFF66"/>
                </a:solidFill>
                <a:latin typeface="Calibri"/>
                <a:ea typeface="Calibri"/>
                <a:cs typeface="Calibri"/>
                <a:sym typeface="Calibri"/>
              </a:rPr>
              <a:t> Can only add and subtract.</a:t>
            </a:r>
          </a:p>
          <a:p>
            <a:pPr marL="0" marR="0" lvl="0" indent="0" algn="l" rtl="0">
              <a:spcBef>
                <a:spcPts val="0"/>
              </a:spcBef>
              <a:buNone/>
            </a:pPr>
            <a:endParaRPr sz="3200">
              <a:solidFill>
                <a:srgbClr val="FFFF66"/>
              </a:solidFill>
              <a:latin typeface="Calibri"/>
              <a:ea typeface="Calibri"/>
              <a:cs typeface="Calibri"/>
              <a:sym typeface="Calibri"/>
            </a:endParaRPr>
          </a:p>
          <a:p>
            <a:pPr marL="0" marR="0" lvl="0" indent="0" algn="l" rtl="0">
              <a:spcBef>
                <a:spcPts val="0"/>
              </a:spcBef>
              <a:buSzPct val="25000"/>
              <a:buNone/>
            </a:pPr>
            <a:r>
              <a:rPr lang="en-US" sz="3200">
                <a:solidFill>
                  <a:srgbClr val="FFFF66"/>
                </a:solidFill>
                <a:latin typeface="Calibri"/>
                <a:ea typeface="Calibri"/>
                <a:cs typeface="Calibri"/>
                <a:sym typeface="Calibri"/>
              </a:rPr>
              <a:t>Examples: temperature, time (year or clock), IQ tests</a:t>
            </a:r>
          </a:p>
        </p:txBody>
      </p:sp>
      <p:pic>
        <p:nvPicPr>
          <p:cNvPr id="202" name="Shape 202" descr="http://www.acurite.com/media/catalog/product/cache/1/image/9df78eab33525d08d6e5fb8d27136e95/0/0/00338-800x800.jpg"/>
          <p:cNvPicPr preferRelativeResize="0"/>
          <p:nvPr/>
        </p:nvPicPr>
        <p:blipFill rotWithShape="1">
          <a:blip r:embed="rId3">
            <a:alphaModFix/>
          </a:blip>
          <a:srcRect l="36486" t="1753" r="36118"/>
          <a:stretch/>
        </p:blipFill>
        <p:spPr>
          <a:xfrm>
            <a:off x="7391400" y="1988633"/>
            <a:ext cx="1248937" cy="4479073"/>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Shape 208"/>
          <p:cNvSpPr txBox="1"/>
          <p:nvPr/>
        </p:nvSpPr>
        <p:spPr>
          <a:xfrm>
            <a:off x="457200" y="228600"/>
            <a:ext cx="2299283" cy="707886"/>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4000">
                <a:solidFill>
                  <a:srgbClr val="FFFF66"/>
                </a:solidFill>
                <a:latin typeface="Calibri"/>
                <a:ea typeface="Calibri"/>
                <a:cs typeface="Calibri"/>
                <a:sym typeface="Calibri"/>
              </a:rPr>
              <a:t>Ratio data</a:t>
            </a:r>
          </a:p>
        </p:txBody>
      </p:sp>
      <p:sp>
        <p:nvSpPr>
          <p:cNvPr id="209" name="Shape 209"/>
          <p:cNvSpPr/>
          <p:nvPr/>
        </p:nvSpPr>
        <p:spPr>
          <a:xfrm>
            <a:off x="685800" y="936486"/>
            <a:ext cx="6553200" cy="1963613"/>
          </a:xfrm>
          <a:prstGeom prst="rect">
            <a:avLst/>
          </a:prstGeom>
          <a:noFill/>
          <a:ln>
            <a:noFill/>
          </a:ln>
        </p:spPr>
        <p:txBody>
          <a:bodyPr lIns="91425" tIns="45700" rIns="91425" bIns="45700" anchor="t" anchorCtr="0">
            <a:noAutofit/>
          </a:bodyPr>
          <a:lstStyle/>
          <a:p>
            <a:pPr marL="0" marR="0" lvl="0" indent="0" algn="l" rtl="0">
              <a:lnSpc>
                <a:spcPct val="90000"/>
              </a:lnSpc>
              <a:spcBef>
                <a:spcPts val="0"/>
              </a:spcBef>
              <a:buSzPct val="25000"/>
              <a:buNone/>
            </a:pPr>
            <a:r>
              <a:rPr lang="en-US" sz="3200">
                <a:solidFill>
                  <a:srgbClr val="FFFF66"/>
                </a:solidFill>
                <a:latin typeface="Calibri"/>
                <a:ea typeface="Calibri"/>
                <a:cs typeface="Calibri"/>
                <a:sym typeface="Calibri"/>
              </a:rPr>
              <a:t>Variables whose values can be compared by taking ratios</a:t>
            </a:r>
          </a:p>
          <a:p>
            <a:pPr marL="0" marR="0" lvl="0" indent="0" algn="l" rtl="0">
              <a:spcBef>
                <a:spcPts val="0"/>
              </a:spcBef>
              <a:buNone/>
            </a:pPr>
            <a:endParaRPr sz="3200">
              <a:solidFill>
                <a:srgbClr val="FFFF66"/>
              </a:solidFill>
              <a:latin typeface="Calibri"/>
              <a:ea typeface="Calibri"/>
              <a:cs typeface="Calibri"/>
              <a:sym typeface="Calibri"/>
            </a:endParaRPr>
          </a:p>
          <a:p>
            <a:pPr marL="0" marR="0" lvl="0" indent="0" algn="l" rtl="0">
              <a:spcBef>
                <a:spcPts val="0"/>
              </a:spcBef>
              <a:buSzPct val="25000"/>
              <a:buNone/>
            </a:pPr>
            <a:r>
              <a:rPr lang="en-US" sz="3200">
                <a:solidFill>
                  <a:srgbClr val="FFFF66"/>
                </a:solidFill>
                <a:latin typeface="Calibri"/>
                <a:ea typeface="Calibri"/>
                <a:cs typeface="Calibri"/>
                <a:sym typeface="Calibri"/>
              </a:rPr>
              <a:t>Can add, subtract, multiply, divide</a:t>
            </a:r>
          </a:p>
        </p:txBody>
      </p:sp>
      <p:pic>
        <p:nvPicPr>
          <p:cNvPr id="210" name="Shape 210" descr="http://www.ccg-gcc.gc.ca/folios/00028/images/inavtable4-eng.jpg"/>
          <p:cNvPicPr preferRelativeResize="0"/>
          <p:nvPr/>
        </p:nvPicPr>
        <p:blipFill rotWithShape="1">
          <a:blip r:embed="rId3">
            <a:alphaModFix/>
          </a:blip>
          <a:srcRect/>
          <a:stretch/>
        </p:blipFill>
        <p:spPr>
          <a:xfrm>
            <a:off x="2888650" y="3022100"/>
            <a:ext cx="6080400" cy="38055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Shape 216"/>
          <p:cNvSpPr txBox="1"/>
          <p:nvPr/>
        </p:nvSpPr>
        <p:spPr>
          <a:xfrm>
            <a:off x="457200" y="228600"/>
            <a:ext cx="5021182" cy="707886"/>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4000">
                <a:solidFill>
                  <a:srgbClr val="FFFF66"/>
                </a:solidFill>
                <a:latin typeface="Calibri"/>
                <a:ea typeface="Calibri"/>
                <a:cs typeface="Calibri"/>
                <a:sym typeface="Calibri"/>
              </a:rPr>
              <a:t>Levels of measurement</a:t>
            </a:r>
          </a:p>
        </p:txBody>
      </p:sp>
      <p:sp>
        <p:nvSpPr>
          <p:cNvPr id="217" name="Shape 217"/>
          <p:cNvSpPr/>
          <p:nvPr/>
        </p:nvSpPr>
        <p:spPr>
          <a:xfrm>
            <a:off x="685800" y="936486"/>
            <a:ext cx="7772400" cy="4081116"/>
          </a:xfrm>
          <a:prstGeom prst="rect">
            <a:avLst/>
          </a:prstGeom>
          <a:noFill/>
          <a:ln>
            <a:noFill/>
          </a:ln>
        </p:spPr>
        <p:txBody>
          <a:bodyPr lIns="91425" tIns="45700" rIns="91425" bIns="45700" anchor="t" anchorCtr="0">
            <a:noAutofit/>
          </a:bodyPr>
          <a:lstStyle/>
          <a:p>
            <a:pPr marL="0" marR="0" lvl="0" indent="0" algn="l" rtl="0">
              <a:lnSpc>
                <a:spcPct val="90000"/>
              </a:lnSpc>
              <a:spcBef>
                <a:spcPts val="0"/>
              </a:spcBef>
              <a:buSzPct val="25000"/>
              <a:buNone/>
            </a:pPr>
            <a:r>
              <a:rPr lang="en-US" sz="3200">
                <a:solidFill>
                  <a:srgbClr val="FFFF66"/>
                </a:solidFill>
                <a:latin typeface="Calibri"/>
                <a:ea typeface="Calibri"/>
                <a:cs typeface="Calibri"/>
                <a:sym typeface="Calibri"/>
              </a:rPr>
              <a:t>What kind of data is it?</a:t>
            </a:r>
          </a:p>
          <a:p>
            <a:pPr marL="457200" marR="0" lvl="0" indent="-457200" algn="l" rtl="0">
              <a:lnSpc>
                <a:spcPct val="90000"/>
              </a:lnSpc>
              <a:spcBef>
                <a:spcPts val="0"/>
              </a:spcBef>
              <a:buClr>
                <a:srgbClr val="FFFF66"/>
              </a:buClr>
              <a:buSzPct val="100000"/>
              <a:buFont typeface="Arial"/>
              <a:buChar char="•"/>
            </a:pPr>
            <a:r>
              <a:rPr lang="en-US" sz="3200">
                <a:solidFill>
                  <a:srgbClr val="FFFF66"/>
                </a:solidFill>
                <a:latin typeface="Calibri"/>
                <a:ea typeface="Calibri"/>
                <a:cs typeface="Calibri"/>
                <a:sym typeface="Calibri"/>
              </a:rPr>
              <a:t>Letter grades on an essay exam</a:t>
            </a:r>
          </a:p>
          <a:p>
            <a:pPr marL="457200" marR="0" lvl="0" indent="-457200" algn="l" rtl="0">
              <a:lnSpc>
                <a:spcPct val="90000"/>
              </a:lnSpc>
              <a:spcBef>
                <a:spcPts val="0"/>
              </a:spcBef>
              <a:buClr>
                <a:srgbClr val="FFFF66"/>
              </a:buClr>
              <a:buSzPct val="100000"/>
              <a:buFont typeface="Arial"/>
              <a:buChar char="•"/>
            </a:pPr>
            <a:r>
              <a:rPr lang="en-US" sz="3200">
                <a:solidFill>
                  <a:srgbClr val="FFFF66"/>
                </a:solidFill>
                <a:latin typeface="Calibri"/>
                <a:ea typeface="Calibri"/>
                <a:cs typeface="Calibri"/>
                <a:sym typeface="Calibri"/>
              </a:rPr>
              <a:t>Year of an important event</a:t>
            </a:r>
          </a:p>
          <a:p>
            <a:pPr marL="457200" marR="0" lvl="0" indent="-457200" algn="l" rtl="0">
              <a:lnSpc>
                <a:spcPct val="90000"/>
              </a:lnSpc>
              <a:spcBef>
                <a:spcPts val="0"/>
              </a:spcBef>
              <a:buClr>
                <a:srgbClr val="FFFF66"/>
              </a:buClr>
              <a:buSzPct val="100000"/>
              <a:buFont typeface="Arial"/>
              <a:buChar char="•"/>
            </a:pPr>
            <a:r>
              <a:rPr lang="en-US" sz="3200">
                <a:solidFill>
                  <a:srgbClr val="FFFF66"/>
                </a:solidFill>
                <a:latin typeface="Calibri"/>
                <a:ea typeface="Calibri"/>
                <a:cs typeface="Calibri"/>
                <a:sym typeface="Calibri"/>
              </a:rPr>
              <a:t>Number of students from each country in a large course</a:t>
            </a:r>
          </a:p>
          <a:p>
            <a:pPr marL="457200" marR="0" lvl="0" indent="-457200" algn="l" rtl="0">
              <a:lnSpc>
                <a:spcPct val="90000"/>
              </a:lnSpc>
              <a:spcBef>
                <a:spcPts val="0"/>
              </a:spcBef>
              <a:buClr>
                <a:srgbClr val="FFFF66"/>
              </a:buClr>
              <a:buSzPct val="100000"/>
              <a:buFont typeface="Arial"/>
              <a:buChar char="•"/>
            </a:pPr>
            <a:r>
              <a:rPr lang="en-US" sz="3200">
                <a:solidFill>
                  <a:srgbClr val="FFFF66"/>
                </a:solidFill>
                <a:latin typeface="Calibri"/>
                <a:ea typeface="Calibri"/>
                <a:cs typeface="Calibri"/>
                <a:sym typeface="Calibri"/>
              </a:rPr>
              <a:t>Flavors of ice cream</a:t>
            </a:r>
          </a:p>
          <a:p>
            <a:pPr marL="457200" marR="0" lvl="0" indent="-457200" algn="l" rtl="0">
              <a:lnSpc>
                <a:spcPct val="90000"/>
              </a:lnSpc>
              <a:spcBef>
                <a:spcPts val="0"/>
              </a:spcBef>
              <a:buClr>
                <a:srgbClr val="FFFF66"/>
              </a:buClr>
              <a:buSzPct val="100000"/>
              <a:buFont typeface="Arial"/>
              <a:buChar char="•"/>
            </a:pPr>
            <a:r>
              <a:rPr lang="en-US" sz="3200">
                <a:solidFill>
                  <a:srgbClr val="FFFF66"/>
                </a:solidFill>
                <a:latin typeface="Calibri"/>
                <a:ea typeface="Calibri"/>
                <a:cs typeface="Calibri"/>
                <a:sym typeface="Calibri"/>
              </a:rPr>
              <a:t>Grams of fat in ice cream</a:t>
            </a:r>
          </a:p>
          <a:p>
            <a:pPr marL="457200" marR="0" lvl="0" indent="-457200" algn="l" rtl="0">
              <a:lnSpc>
                <a:spcPct val="90000"/>
              </a:lnSpc>
              <a:spcBef>
                <a:spcPts val="0"/>
              </a:spcBef>
              <a:buClr>
                <a:srgbClr val="FFFF66"/>
              </a:buClr>
              <a:buSzPct val="100000"/>
              <a:buFont typeface="Arial"/>
              <a:buChar char="•"/>
            </a:pPr>
            <a:r>
              <a:rPr lang="en-US" sz="3200">
                <a:solidFill>
                  <a:srgbClr val="FFFF66"/>
                </a:solidFill>
                <a:latin typeface="Calibri"/>
                <a:ea typeface="Calibri"/>
                <a:cs typeface="Calibri"/>
                <a:sym typeface="Calibri"/>
              </a:rPr>
              <a:t>% of consumers who prefer particular flavors of ice cream</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pic>
        <p:nvPicPr>
          <p:cNvPr id="223" name="Shape 223" descr="http://www.six-sigma-material.com/images/DataMeasurements.GIF"/>
          <p:cNvPicPr preferRelativeResize="0"/>
          <p:nvPr/>
        </p:nvPicPr>
        <p:blipFill rotWithShape="1">
          <a:blip r:embed="rId3">
            <a:alphaModFix/>
          </a:blip>
          <a:srcRect/>
          <a:stretch/>
        </p:blipFill>
        <p:spPr>
          <a:xfrm>
            <a:off x="1802297" y="0"/>
            <a:ext cx="5665302" cy="6858000"/>
          </a:xfrm>
          <a:prstGeom prst="rect">
            <a:avLst/>
          </a:prstGeom>
          <a:noFill/>
          <a:ln>
            <a:noFill/>
          </a:ln>
        </p:spPr>
      </p:pic>
      <p:sp>
        <p:nvSpPr>
          <p:cNvPr id="224" name="Shape 224"/>
          <p:cNvSpPr/>
          <p:nvPr/>
        </p:nvSpPr>
        <p:spPr>
          <a:xfrm rot="5400000">
            <a:off x="6723295" y="5754600"/>
            <a:ext cx="1875577" cy="307777"/>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400">
                <a:solidFill>
                  <a:srgbClr val="FFFF66"/>
                </a:solidFill>
                <a:latin typeface="Calibri"/>
                <a:ea typeface="Calibri"/>
                <a:cs typeface="Calibri"/>
                <a:sym typeface="Calibri"/>
              </a:rPr>
              <a:t>six-sigma-material.com</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Shape 230"/>
          <p:cNvSpPr/>
          <p:nvPr/>
        </p:nvSpPr>
        <p:spPr>
          <a:xfrm>
            <a:off x="457200" y="336320"/>
            <a:ext cx="7772400" cy="1200329"/>
          </a:xfrm>
          <a:prstGeom prst="rect">
            <a:avLst/>
          </a:prstGeom>
          <a:noFill/>
          <a:ln>
            <a:noFill/>
          </a:ln>
        </p:spPr>
        <p:txBody>
          <a:bodyPr lIns="91425" tIns="45700" rIns="91425" bIns="45700" anchor="t" anchorCtr="0">
            <a:noAutofit/>
          </a:bodyPr>
          <a:lstStyle/>
          <a:p>
            <a:pPr marL="0" marR="0" lvl="0" indent="0" algn="l" rtl="0">
              <a:lnSpc>
                <a:spcPct val="90000"/>
              </a:lnSpc>
              <a:spcBef>
                <a:spcPts val="0"/>
              </a:spcBef>
              <a:buSzPct val="25000"/>
              <a:buNone/>
            </a:pPr>
            <a:r>
              <a:rPr lang="en-US" sz="4000">
                <a:solidFill>
                  <a:srgbClr val="FFFF66"/>
                </a:solidFill>
                <a:latin typeface="Calibri"/>
                <a:ea typeface="Calibri"/>
                <a:cs typeface="Calibri"/>
                <a:sym typeface="Calibri"/>
              </a:rPr>
              <a:t>Classify the data in our course survey</a:t>
            </a:r>
          </a:p>
        </p:txBody>
      </p:sp>
      <p:sp>
        <p:nvSpPr>
          <p:cNvPr id="231" name="Shape 231"/>
          <p:cNvSpPr/>
          <p:nvPr/>
        </p:nvSpPr>
        <p:spPr>
          <a:xfrm>
            <a:off x="490191" y="1723614"/>
            <a:ext cx="7079100" cy="3170100"/>
          </a:xfrm>
          <a:prstGeom prst="rect">
            <a:avLst/>
          </a:prstGeom>
          <a:noFill/>
          <a:ln>
            <a:noFill/>
          </a:ln>
        </p:spPr>
        <p:txBody>
          <a:bodyPr lIns="91425" tIns="45700" rIns="91425" bIns="45700" anchor="t" anchorCtr="0">
            <a:noAutofit/>
          </a:bodyPr>
          <a:lstStyle/>
          <a:p>
            <a:pPr marL="457200" marR="0" lvl="0" indent="-457200" algn="l" rtl="0">
              <a:spcBef>
                <a:spcPts val="0"/>
              </a:spcBef>
              <a:buClr>
                <a:srgbClr val="FFFF66"/>
              </a:buClr>
              <a:buSzPct val="100000"/>
              <a:buFont typeface="Arial"/>
              <a:buChar char="•"/>
            </a:pPr>
            <a:r>
              <a:rPr lang="en-US" sz="4000">
                <a:solidFill>
                  <a:srgbClr val="FFFF66"/>
                </a:solidFill>
                <a:latin typeface="Calibri"/>
                <a:ea typeface="Calibri"/>
                <a:cs typeface="Calibri"/>
                <a:sym typeface="Calibri"/>
              </a:rPr>
              <a:t>Cartegorical</a:t>
            </a:r>
          </a:p>
          <a:p>
            <a:pPr marL="457200" marR="0" lvl="0" indent="-457200" algn="l" rtl="0">
              <a:spcBef>
                <a:spcPts val="0"/>
              </a:spcBef>
              <a:buClr>
                <a:srgbClr val="FFFF66"/>
              </a:buClr>
              <a:buSzPct val="100000"/>
              <a:buFont typeface="Arial"/>
              <a:buChar char="•"/>
            </a:pPr>
            <a:r>
              <a:rPr lang="en-US" sz="4000">
                <a:solidFill>
                  <a:srgbClr val="FFFF66"/>
                </a:solidFill>
                <a:latin typeface="Calibri"/>
                <a:ea typeface="Calibri"/>
                <a:cs typeface="Calibri"/>
                <a:sym typeface="Calibri"/>
              </a:rPr>
              <a:t>Ordinal</a:t>
            </a:r>
          </a:p>
          <a:p>
            <a:pPr marL="457200" marR="0" lvl="0" indent="-457200" algn="l" rtl="0">
              <a:spcBef>
                <a:spcPts val="0"/>
              </a:spcBef>
              <a:buClr>
                <a:srgbClr val="FFFF66"/>
              </a:buClr>
              <a:buSzPct val="100000"/>
              <a:buFont typeface="Arial"/>
              <a:buChar char="•"/>
            </a:pPr>
            <a:r>
              <a:rPr lang="en-US" sz="4000">
                <a:solidFill>
                  <a:srgbClr val="FFFF66"/>
                </a:solidFill>
                <a:latin typeface="Calibri"/>
                <a:ea typeface="Calibri"/>
                <a:cs typeface="Calibri"/>
                <a:sym typeface="Calibri"/>
              </a:rPr>
              <a:t>Interval</a:t>
            </a:r>
          </a:p>
          <a:p>
            <a:pPr marL="457200" marR="0" lvl="0" indent="-457200" algn="l" rtl="0">
              <a:spcBef>
                <a:spcPts val="0"/>
              </a:spcBef>
              <a:buClr>
                <a:srgbClr val="FFFF66"/>
              </a:buClr>
              <a:buSzPct val="100000"/>
              <a:buFont typeface="Arial"/>
              <a:buChar char="•"/>
            </a:pPr>
            <a:r>
              <a:rPr lang="en-US" sz="4000">
                <a:solidFill>
                  <a:srgbClr val="FFFF66"/>
                </a:solidFill>
                <a:latin typeface="Calibri"/>
                <a:ea typeface="Calibri"/>
                <a:cs typeface="Calibri"/>
                <a:sym typeface="Calibri"/>
              </a:rPr>
              <a:t>Ratio</a:t>
            </a:r>
          </a:p>
          <a:p>
            <a:pPr marL="0" marR="0" lvl="0" indent="0" algn="l" rtl="0">
              <a:spcBef>
                <a:spcPts val="0"/>
              </a:spcBef>
              <a:buNone/>
            </a:pPr>
            <a:endParaRPr sz="4000">
              <a:solidFill>
                <a:srgbClr val="FFFF66"/>
              </a:solidFill>
              <a:latin typeface="Calibri"/>
              <a:ea typeface="Calibri"/>
              <a:cs typeface="Calibri"/>
              <a:sym typeface="Calibri"/>
            </a:endParaRPr>
          </a:p>
        </p:txBody>
      </p:sp>
      <p:sp>
        <p:nvSpPr>
          <p:cNvPr id="232" name="Shape 232">
            <a:hlinkClick r:id="rId3"/>
          </p:cNvPr>
          <p:cNvSpPr txBox="1"/>
          <p:nvPr/>
        </p:nvSpPr>
        <p:spPr>
          <a:xfrm>
            <a:off x="3367900" y="4226300"/>
            <a:ext cx="5559900" cy="2042400"/>
          </a:xfrm>
          <a:prstGeom prst="rect">
            <a:avLst/>
          </a:prstGeom>
          <a:noFill/>
          <a:ln>
            <a:noFill/>
          </a:ln>
        </p:spPr>
        <p:txBody>
          <a:bodyPr lIns="91425" tIns="91425" rIns="91425" bIns="91425" anchor="ctr" anchorCtr="0">
            <a:noAutofit/>
          </a:bodyPr>
          <a:lstStyle/>
          <a:p>
            <a:pPr lvl="0"/>
            <a:r>
              <a:rPr lang="en-US" sz="3000" dirty="0">
                <a:solidFill>
                  <a:srgbClr val="FFFFFF"/>
                </a:solidFill>
                <a:hlinkClick r:id="rId3"/>
              </a:rPr>
              <a:t>https://docs.google.com/forms/d/e/1FAIpQLScMQxPWMa8mrh98QzIPO6GtcRRWU_agX6oGPGEPeCtfCeBsXA/viewform?usp=sf_link</a:t>
            </a:r>
            <a:endParaRPr lang="en-US" sz="3000" dirty="0">
              <a:solidFill>
                <a:srgbClr val="FFFFFF"/>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Shape 238"/>
          <p:cNvSpPr txBox="1"/>
          <p:nvPr/>
        </p:nvSpPr>
        <p:spPr>
          <a:xfrm>
            <a:off x="175701" y="76200"/>
            <a:ext cx="8823000" cy="7080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4000">
                <a:solidFill>
                  <a:srgbClr val="FFFF66"/>
                </a:solidFill>
                <a:latin typeface="Calibri"/>
                <a:ea typeface="Calibri"/>
                <a:cs typeface="Calibri"/>
                <a:sym typeface="Calibri"/>
              </a:rPr>
              <a:t>Revisiting models of statistical thinking</a:t>
            </a:r>
          </a:p>
        </p:txBody>
      </p:sp>
      <p:sp>
        <p:nvSpPr>
          <p:cNvPr id="239" name="Shape 239"/>
          <p:cNvSpPr txBox="1"/>
          <p:nvPr/>
        </p:nvSpPr>
        <p:spPr>
          <a:xfrm>
            <a:off x="6917185" y="6041394"/>
            <a:ext cx="1856598" cy="26160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100">
                <a:solidFill>
                  <a:srgbClr val="FFFF66"/>
                </a:solidFill>
                <a:latin typeface="Calibri"/>
                <a:ea typeface="Calibri"/>
                <a:cs typeface="Calibri"/>
                <a:sym typeface="Calibri"/>
              </a:rPr>
              <a:t>http://www.soes.soton.ac.uk</a:t>
            </a:r>
          </a:p>
        </p:txBody>
      </p:sp>
      <p:pic>
        <p:nvPicPr>
          <p:cNvPr id="240" name="Shape 240"/>
          <p:cNvPicPr preferRelativeResize="0"/>
          <p:nvPr/>
        </p:nvPicPr>
        <p:blipFill rotWithShape="1">
          <a:blip r:embed="rId3">
            <a:alphaModFix/>
          </a:blip>
          <a:srcRect/>
          <a:stretch/>
        </p:blipFill>
        <p:spPr>
          <a:xfrm>
            <a:off x="1309012" y="1066800"/>
            <a:ext cx="6553200" cy="4794127"/>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Shape 246"/>
          <p:cNvSpPr txBox="1"/>
          <p:nvPr/>
        </p:nvSpPr>
        <p:spPr>
          <a:xfrm>
            <a:off x="175693" y="76200"/>
            <a:ext cx="7669800" cy="7080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4000">
                <a:solidFill>
                  <a:srgbClr val="FFFF66"/>
                </a:solidFill>
                <a:latin typeface="Calibri"/>
                <a:ea typeface="Calibri"/>
                <a:cs typeface="Calibri"/>
                <a:sym typeface="Calibri"/>
              </a:rPr>
              <a:t>Two models of statistical reasoning</a:t>
            </a:r>
          </a:p>
        </p:txBody>
      </p:sp>
      <p:sp>
        <p:nvSpPr>
          <p:cNvPr id="247" name="Shape 247"/>
          <p:cNvSpPr txBox="1"/>
          <p:nvPr/>
        </p:nvSpPr>
        <p:spPr>
          <a:xfrm>
            <a:off x="990600" y="784085"/>
            <a:ext cx="6360000" cy="646200"/>
          </a:xfrm>
          <a:prstGeom prst="rect">
            <a:avLst/>
          </a:prstGeom>
          <a:noFill/>
          <a:ln>
            <a:noFill/>
          </a:ln>
        </p:spPr>
        <p:txBody>
          <a:bodyPr lIns="91425" tIns="45700" rIns="91425" bIns="45700" anchor="t" anchorCtr="0">
            <a:noAutofit/>
          </a:bodyPr>
          <a:lstStyle/>
          <a:p>
            <a:pPr marL="742950" marR="0" lvl="0" indent="-742950" algn="l" rtl="0">
              <a:spcBef>
                <a:spcPts val="0"/>
              </a:spcBef>
              <a:buClr>
                <a:srgbClr val="FFFF66"/>
              </a:buClr>
              <a:buSzPct val="100000"/>
              <a:buFont typeface="Calibri"/>
              <a:buAutoNum type="arabicPeriod"/>
            </a:pPr>
            <a:r>
              <a:rPr lang="en-US" sz="3600">
                <a:solidFill>
                  <a:srgbClr val="FFFF66"/>
                </a:solidFill>
                <a:latin typeface="Calibri"/>
                <a:ea typeface="Calibri"/>
                <a:cs typeface="Calibri"/>
                <a:sym typeface="Calibri"/>
              </a:rPr>
              <a:t>Deductive/Hypothesis driven</a:t>
            </a:r>
          </a:p>
        </p:txBody>
      </p:sp>
      <p:sp>
        <p:nvSpPr>
          <p:cNvPr id="248" name="Shape 248"/>
          <p:cNvSpPr txBox="1"/>
          <p:nvPr/>
        </p:nvSpPr>
        <p:spPr>
          <a:xfrm>
            <a:off x="3505200" y="1612611"/>
            <a:ext cx="1352100" cy="5847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3200">
                <a:solidFill>
                  <a:srgbClr val="FFFF66"/>
                </a:solidFill>
                <a:latin typeface="Calibri"/>
                <a:ea typeface="Calibri"/>
                <a:cs typeface="Calibri"/>
                <a:sym typeface="Calibri"/>
              </a:rPr>
              <a:t>Theory</a:t>
            </a:r>
          </a:p>
        </p:txBody>
      </p:sp>
      <p:sp>
        <p:nvSpPr>
          <p:cNvPr id="249" name="Shape 249"/>
          <p:cNvSpPr txBox="1"/>
          <p:nvPr/>
        </p:nvSpPr>
        <p:spPr>
          <a:xfrm>
            <a:off x="6019800" y="3200400"/>
            <a:ext cx="2125800" cy="5847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3200">
                <a:solidFill>
                  <a:srgbClr val="FFFF66"/>
                </a:solidFill>
                <a:latin typeface="Calibri"/>
                <a:ea typeface="Calibri"/>
                <a:cs typeface="Calibri"/>
                <a:sym typeface="Calibri"/>
              </a:rPr>
              <a:t>Hypothesis </a:t>
            </a:r>
          </a:p>
        </p:txBody>
      </p:sp>
      <p:sp>
        <p:nvSpPr>
          <p:cNvPr id="250" name="Shape 250"/>
          <p:cNvSpPr txBox="1"/>
          <p:nvPr/>
        </p:nvSpPr>
        <p:spPr>
          <a:xfrm>
            <a:off x="3129775" y="5181600"/>
            <a:ext cx="2103000" cy="5847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3200">
                <a:solidFill>
                  <a:srgbClr val="FFFF66"/>
                </a:solidFill>
                <a:latin typeface="Calibri"/>
                <a:ea typeface="Calibri"/>
                <a:cs typeface="Calibri"/>
                <a:sym typeface="Calibri"/>
              </a:rPr>
              <a:t>Experiment</a:t>
            </a:r>
          </a:p>
        </p:txBody>
      </p:sp>
      <p:sp>
        <p:nvSpPr>
          <p:cNvPr id="251" name="Shape 251"/>
          <p:cNvSpPr txBox="1"/>
          <p:nvPr/>
        </p:nvSpPr>
        <p:spPr>
          <a:xfrm>
            <a:off x="762000" y="3200399"/>
            <a:ext cx="1527300" cy="5847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3200">
                <a:solidFill>
                  <a:srgbClr val="FFFF66"/>
                </a:solidFill>
                <a:latin typeface="Calibri"/>
                <a:ea typeface="Calibri"/>
                <a:cs typeface="Calibri"/>
                <a:sym typeface="Calibri"/>
              </a:rPr>
              <a:t>Analysis</a:t>
            </a:r>
          </a:p>
        </p:txBody>
      </p:sp>
      <p:sp>
        <p:nvSpPr>
          <p:cNvPr id="252" name="Shape 252"/>
          <p:cNvSpPr/>
          <p:nvPr/>
        </p:nvSpPr>
        <p:spPr>
          <a:xfrm rot="5400000">
            <a:off x="5471849" y="1356933"/>
            <a:ext cx="1460100" cy="2226600"/>
          </a:xfrm>
          <a:prstGeom prst="bentArrow">
            <a:avLst>
              <a:gd name="adj1" fmla="val 25000"/>
              <a:gd name="adj2" fmla="val 22817"/>
              <a:gd name="adj3" fmla="val 25000"/>
              <a:gd name="adj4" fmla="val 43750"/>
            </a:avLst>
          </a:prstGeom>
          <a:solidFill>
            <a:srgbClr val="DDD9C3"/>
          </a:solidFill>
          <a:ln w="25400"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dk1"/>
              </a:solidFill>
              <a:latin typeface="Calibri"/>
              <a:ea typeface="Calibri"/>
              <a:cs typeface="Calibri"/>
              <a:sym typeface="Calibri"/>
            </a:endParaRPr>
          </a:p>
        </p:txBody>
      </p:sp>
      <p:sp>
        <p:nvSpPr>
          <p:cNvPr id="253" name="Shape 253"/>
          <p:cNvSpPr/>
          <p:nvPr/>
        </p:nvSpPr>
        <p:spPr>
          <a:xfrm rot="10800000">
            <a:off x="5333999" y="3817498"/>
            <a:ext cx="1905000" cy="2049900"/>
          </a:xfrm>
          <a:prstGeom prst="bentArrow">
            <a:avLst>
              <a:gd name="adj1" fmla="val 25000"/>
              <a:gd name="adj2" fmla="val 22817"/>
              <a:gd name="adj3" fmla="val 25000"/>
              <a:gd name="adj4" fmla="val 43750"/>
            </a:avLst>
          </a:prstGeom>
          <a:solidFill>
            <a:srgbClr val="DDD9C3"/>
          </a:solidFill>
          <a:ln w="25400"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dk1"/>
              </a:solidFill>
              <a:latin typeface="Calibri"/>
              <a:ea typeface="Calibri"/>
              <a:cs typeface="Calibri"/>
              <a:sym typeface="Calibri"/>
            </a:endParaRPr>
          </a:p>
        </p:txBody>
      </p:sp>
      <p:sp>
        <p:nvSpPr>
          <p:cNvPr id="254" name="Shape 254"/>
          <p:cNvSpPr/>
          <p:nvPr/>
        </p:nvSpPr>
        <p:spPr>
          <a:xfrm rot="-5400000">
            <a:off x="1226948" y="3749849"/>
            <a:ext cx="1676400" cy="1949100"/>
          </a:xfrm>
          <a:prstGeom prst="bentArrow">
            <a:avLst>
              <a:gd name="adj1" fmla="val 25000"/>
              <a:gd name="adj2" fmla="val 22817"/>
              <a:gd name="adj3" fmla="val 25000"/>
              <a:gd name="adj4" fmla="val 43750"/>
            </a:avLst>
          </a:prstGeom>
          <a:solidFill>
            <a:srgbClr val="DDD9C3"/>
          </a:solidFill>
          <a:ln w="25400"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dk1"/>
              </a:solidFill>
              <a:latin typeface="Calibri"/>
              <a:ea typeface="Calibri"/>
              <a:cs typeface="Calibri"/>
              <a:sym typeface="Calibri"/>
            </a:endParaRPr>
          </a:p>
        </p:txBody>
      </p:sp>
      <p:sp>
        <p:nvSpPr>
          <p:cNvPr id="255" name="Shape 255"/>
          <p:cNvSpPr/>
          <p:nvPr/>
        </p:nvSpPr>
        <p:spPr>
          <a:xfrm>
            <a:off x="1219200" y="1549294"/>
            <a:ext cx="2193600" cy="1651200"/>
          </a:xfrm>
          <a:prstGeom prst="bentArrow">
            <a:avLst>
              <a:gd name="adj1" fmla="val 25000"/>
              <a:gd name="adj2" fmla="val 22817"/>
              <a:gd name="adj3" fmla="val 25000"/>
              <a:gd name="adj4" fmla="val 43750"/>
            </a:avLst>
          </a:prstGeom>
          <a:solidFill>
            <a:srgbClr val="DDD9C3"/>
          </a:solidFill>
          <a:ln w="25400"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dk1"/>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Shape 102"/>
          <p:cNvSpPr txBox="1"/>
          <p:nvPr/>
        </p:nvSpPr>
        <p:spPr>
          <a:xfrm>
            <a:off x="762000" y="609600"/>
            <a:ext cx="7315200" cy="3170098"/>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4000">
                <a:solidFill>
                  <a:srgbClr val="FFFF66"/>
                </a:solidFill>
                <a:latin typeface="Calibri"/>
                <a:ea typeface="Calibri"/>
                <a:cs typeface="Calibri"/>
                <a:sym typeface="Calibri"/>
              </a:rPr>
              <a:t>Setting the stage:</a:t>
            </a:r>
          </a:p>
          <a:p>
            <a:pPr marL="0" marR="0" lvl="0" indent="0" algn="l" rtl="0">
              <a:spcBef>
                <a:spcPts val="0"/>
              </a:spcBef>
              <a:buNone/>
            </a:pPr>
            <a:endParaRPr sz="4000">
              <a:solidFill>
                <a:srgbClr val="FFFF66"/>
              </a:solidFill>
              <a:latin typeface="Calibri"/>
              <a:ea typeface="Calibri"/>
              <a:cs typeface="Calibri"/>
              <a:sym typeface="Calibri"/>
            </a:endParaRPr>
          </a:p>
          <a:p>
            <a:pPr marL="0" marR="0" lvl="0" indent="0" algn="l" rtl="0">
              <a:spcBef>
                <a:spcPts val="0"/>
              </a:spcBef>
              <a:buSzPct val="25000"/>
              <a:buNone/>
            </a:pPr>
            <a:r>
              <a:rPr lang="en-US" sz="4000">
                <a:solidFill>
                  <a:srgbClr val="FFFF66"/>
                </a:solidFill>
                <a:latin typeface="Calibri"/>
                <a:ea typeface="Calibri"/>
                <a:cs typeface="Calibri"/>
                <a:sym typeface="Calibri"/>
              </a:rPr>
              <a:t>Write down a research question you’re currently interested in pursuing.</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Shape 261"/>
          <p:cNvSpPr txBox="1"/>
          <p:nvPr/>
        </p:nvSpPr>
        <p:spPr>
          <a:xfrm>
            <a:off x="175693" y="76200"/>
            <a:ext cx="7669791" cy="707886"/>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4000">
                <a:solidFill>
                  <a:srgbClr val="FFFF66"/>
                </a:solidFill>
                <a:latin typeface="Calibri"/>
                <a:ea typeface="Calibri"/>
                <a:cs typeface="Calibri"/>
                <a:sym typeface="Calibri"/>
              </a:rPr>
              <a:t>Two models of statistical reasoning</a:t>
            </a:r>
          </a:p>
        </p:txBody>
      </p:sp>
      <p:sp>
        <p:nvSpPr>
          <p:cNvPr id="262" name="Shape 262"/>
          <p:cNvSpPr txBox="1"/>
          <p:nvPr/>
        </p:nvSpPr>
        <p:spPr>
          <a:xfrm>
            <a:off x="7391400" y="5715000"/>
            <a:ext cx="429926" cy="26160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100">
                <a:solidFill>
                  <a:schemeClr val="lt1"/>
                </a:solidFill>
                <a:latin typeface="Calibri"/>
                <a:ea typeface="Calibri"/>
                <a:cs typeface="Calibri"/>
                <a:sym typeface="Calibri"/>
              </a:rPr>
              <a:t>ESRI</a:t>
            </a:r>
          </a:p>
        </p:txBody>
      </p:sp>
      <p:pic>
        <p:nvPicPr>
          <p:cNvPr id="263" name="Shape 263"/>
          <p:cNvPicPr preferRelativeResize="0"/>
          <p:nvPr/>
        </p:nvPicPr>
        <p:blipFill rotWithShape="1">
          <a:blip r:embed="rId3">
            <a:alphaModFix/>
          </a:blip>
          <a:srcRect/>
          <a:stretch/>
        </p:blipFill>
        <p:spPr>
          <a:xfrm>
            <a:off x="239202" y="1600200"/>
            <a:ext cx="8742872" cy="4698301"/>
          </a:xfrm>
          <a:prstGeom prst="rect">
            <a:avLst/>
          </a:prstGeom>
          <a:noFill/>
          <a:ln>
            <a:noFill/>
          </a:ln>
        </p:spPr>
      </p:pic>
      <p:sp>
        <p:nvSpPr>
          <p:cNvPr id="264" name="Shape 264"/>
          <p:cNvSpPr txBox="1"/>
          <p:nvPr/>
        </p:nvSpPr>
        <p:spPr>
          <a:xfrm>
            <a:off x="990600" y="784085"/>
            <a:ext cx="6512937" cy="584774"/>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3200">
                <a:solidFill>
                  <a:srgbClr val="FFFF66"/>
                </a:solidFill>
                <a:latin typeface="Calibri"/>
                <a:ea typeface="Calibri"/>
                <a:cs typeface="Calibri"/>
                <a:sym typeface="Calibri"/>
              </a:rPr>
              <a:t>2. Inductive/Exploratory Data Analysis</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Shape 270"/>
          <p:cNvSpPr txBox="1"/>
          <p:nvPr/>
        </p:nvSpPr>
        <p:spPr>
          <a:xfrm>
            <a:off x="381000" y="76200"/>
            <a:ext cx="6107377" cy="584774"/>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3200">
                <a:solidFill>
                  <a:srgbClr val="FFFF66"/>
                </a:solidFill>
                <a:latin typeface="Calibri"/>
                <a:ea typeface="Calibri"/>
                <a:cs typeface="Calibri"/>
                <a:sym typeface="Calibri"/>
              </a:rPr>
              <a:t>Inductive/Exploratory Data Analysis</a:t>
            </a:r>
          </a:p>
        </p:txBody>
      </p:sp>
      <p:pic>
        <p:nvPicPr>
          <p:cNvPr id="271" name="Shape 271" descr="http://upload.wikimedia.org/wikipedia/en/e/e9/John_Tukey.jpg"/>
          <p:cNvPicPr preferRelativeResize="0"/>
          <p:nvPr/>
        </p:nvPicPr>
        <p:blipFill rotWithShape="1">
          <a:blip r:embed="rId3">
            <a:alphaModFix/>
          </a:blip>
          <a:srcRect/>
          <a:stretch/>
        </p:blipFill>
        <p:spPr>
          <a:xfrm>
            <a:off x="533400" y="1619249"/>
            <a:ext cx="2819400" cy="3429569"/>
          </a:xfrm>
          <a:prstGeom prst="rect">
            <a:avLst/>
          </a:prstGeom>
          <a:noFill/>
          <a:ln>
            <a:noFill/>
          </a:ln>
        </p:spPr>
      </p:pic>
      <p:sp>
        <p:nvSpPr>
          <p:cNvPr id="272" name="Shape 272"/>
          <p:cNvSpPr txBox="1"/>
          <p:nvPr/>
        </p:nvSpPr>
        <p:spPr>
          <a:xfrm>
            <a:off x="3429000" y="1676400"/>
            <a:ext cx="2009267" cy="584774"/>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3200">
                <a:solidFill>
                  <a:srgbClr val="FFFF66"/>
                </a:solidFill>
                <a:latin typeface="Calibri"/>
                <a:ea typeface="Calibri"/>
                <a:cs typeface="Calibri"/>
                <a:sym typeface="Calibri"/>
              </a:rPr>
              <a:t>John Tukey</a:t>
            </a:r>
          </a:p>
        </p:txBody>
      </p:sp>
      <p:sp>
        <p:nvSpPr>
          <p:cNvPr id="273" name="Shape 273"/>
          <p:cNvSpPr/>
          <p:nvPr/>
        </p:nvSpPr>
        <p:spPr>
          <a:xfrm>
            <a:off x="3644384" y="3051496"/>
            <a:ext cx="4572000" cy="2062103"/>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3200" dirty="0">
                <a:solidFill>
                  <a:srgbClr val="FFFF66"/>
                </a:solidFill>
                <a:latin typeface="Calibri"/>
                <a:ea typeface="Calibri"/>
                <a:cs typeface="Calibri"/>
                <a:sym typeface="Calibri"/>
              </a:rPr>
              <a:t>“Numerical quantities focus on expected values, graphical summaries on unexpected values.”</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11723" y="522739"/>
            <a:ext cx="8995538" cy="5467000"/>
          </a:xfrm>
          <a:prstGeom prst="rect">
            <a:avLst/>
          </a:prstGeom>
        </p:spPr>
      </p:pic>
      <p:sp>
        <p:nvSpPr>
          <p:cNvPr id="3" name="TextBox 2"/>
          <p:cNvSpPr txBox="1"/>
          <p:nvPr/>
        </p:nvSpPr>
        <p:spPr>
          <a:xfrm>
            <a:off x="4009938" y="6140741"/>
            <a:ext cx="4216219" cy="584775"/>
          </a:xfrm>
          <a:prstGeom prst="rect">
            <a:avLst/>
          </a:prstGeom>
          <a:noFill/>
        </p:spPr>
        <p:txBody>
          <a:bodyPr wrap="none" rtlCol="0">
            <a:spAutoFit/>
          </a:bodyPr>
          <a:lstStyle/>
          <a:p>
            <a:r>
              <a:rPr lang="en-US" sz="3200" dirty="0" smtClean="0">
                <a:hlinkClick r:id="rId4"/>
              </a:rPr>
              <a:t>Tukey and </a:t>
            </a:r>
            <a:r>
              <a:rPr lang="en-US" sz="3200" dirty="0" err="1" smtClean="0">
                <a:hlinkClick r:id="rId4"/>
              </a:rPr>
              <a:t>visulization</a:t>
            </a:r>
            <a:endParaRPr lang="en-US" sz="3200"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278"/>
        <p:cNvGrpSpPr/>
        <p:nvPr/>
      </p:nvGrpSpPr>
      <p:grpSpPr>
        <a:xfrm>
          <a:off x="0" y="0"/>
          <a:ext cx="0" cy="0"/>
          <a:chOff x="0" y="0"/>
          <a:chExt cx="0" cy="0"/>
        </a:xfrm>
      </p:grpSpPr>
      <p:sp>
        <p:nvSpPr>
          <p:cNvPr id="279" name="Shape 279"/>
          <p:cNvSpPr txBox="1"/>
          <p:nvPr/>
        </p:nvSpPr>
        <p:spPr>
          <a:xfrm>
            <a:off x="457200" y="533400"/>
            <a:ext cx="8305799" cy="2062103"/>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3200" dirty="0">
                <a:solidFill>
                  <a:srgbClr val="FFFF66"/>
                </a:solidFill>
                <a:latin typeface="Calibri"/>
                <a:ea typeface="Calibri"/>
                <a:cs typeface="Calibri"/>
                <a:sym typeface="Calibri"/>
              </a:rPr>
              <a:t>Tukey encouraged the development of the S programming language at Bell Labs.</a:t>
            </a:r>
          </a:p>
          <a:p>
            <a:pPr marL="0" marR="0" lvl="0" indent="0" algn="l" rtl="0">
              <a:spcBef>
                <a:spcPts val="0"/>
              </a:spcBef>
              <a:buNone/>
            </a:pPr>
            <a:endParaRPr sz="3200" dirty="0">
              <a:solidFill>
                <a:srgbClr val="FFFF66"/>
              </a:solidFill>
              <a:latin typeface="Calibri"/>
              <a:ea typeface="Calibri"/>
              <a:cs typeface="Calibri"/>
              <a:sym typeface="Calibri"/>
            </a:endParaRPr>
          </a:p>
          <a:p>
            <a:pPr marL="0" marR="0" lvl="0" indent="0" algn="l" rtl="0">
              <a:spcBef>
                <a:spcPts val="0"/>
              </a:spcBef>
              <a:buSzPct val="25000"/>
              <a:buNone/>
            </a:pPr>
            <a:r>
              <a:rPr lang="en-US" sz="3200" dirty="0">
                <a:solidFill>
                  <a:srgbClr val="FFFF66"/>
                </a:solidFill>
                <a:latin typeface="Calibri"/>
                <a:ea typeface="Calibri"/>
                <a:cs typeface="Calibri"/>
                <a:sym typeface="Calibri"/>
              </a:rPr>
              <a:t>R is one descendent of this S software package.</a:t>
            </a:r>
          </a:p>
        </p:txBody>
      </p:sp>
      <p:pic>
        <p:nvPicPr>
          <p:cNvPr id="280" name="Shape 280"/>
          <p:cNvPicPr preferRelativeResize="0"/>
          <p:nvPr/>
        </p:nvPicPr>
        <p:blipFill rotWithShape="1">
          <a:blip r:embed="rId3">
            <a:alphaModFix/>
          </a:blip>
          <a:srcRect/>
          <a:stretch/>
        </p:blipFill>
        <p:spPr>
          <a:xfrm>
            <a:off x="473697" y="2743200"/>
            <a:ext cx="2638424" cy="2066924"/>
          </a:xfrm>
          <a:prstGeom prst="rect">
            <a:avLst/>
          </a:prstGeom>
          <a:noFill/>
          <a:ln>
            <a:noFill/>
          </a:ln>
        </p:spPr>
      </p:pic>
      <p:pic>
        <p:nvPicPr>
          <p:cNvPr id="281" name="Shape 281" descr="http://developer.r-project.org/Logo/Rlogo-2.png"/>
          <p:cNvPicPr preferRelativeResize="0"/>
          <p:nvPr/>
        </p:nvPicPr>
        <p:blipFill rotWithShape="1">
          <a:blip r:embed="rId4">
            <a:alphaModFix/>
          </a:blip>
          <a:srcRect/>
          <a:stretch/>
        </p:blipFill>
        <p:spPr>
          <a:xfrm>
            <a:off x="5202382" y="3810000"/>
            <a:ext cx="3691370" cy="2800349"/>
          </a:xfrm>
          <a:prstGeom prst="rect">
            <a:avLst/>
          </a:prstGeom>
          <a:noFill/>
          <a:ln>
            <a:noFill/>
          </a:ln>
        </p:spPr>
      </p:pic>
      <p:cxnSp>
        <p:nvCxnSpPr>
          <p:cNvPr id="282" name="Shape 282"/>
          <p:cNvCxnSpPr/>
          <p:nvPr/>
        </p:nvCxnSpPr>
        <p:spPr>
          <a:xfrm>
            <a:off x="3657600" y="4267200"/>
            <a:ext cx="1219199" cy="542925"/>
          </a:xfrm>
          <a:prstGeom prst="straightConnector1">
            <a:avLst/>
          </a:prstGeom>
          <a:noFill/>
          <a:ln w="76200" cap="flat" cmpd="sng">
            <a:solidFill>
              <a:srgbClr val="FF0000"/>
            </a:solidFill>
            <a:prstDash val="solid"/>
            <a:round/>
            <a:headEnd type="none" w="med" len="med"/>
            <a:tailEnd type="stealth" w="lg" len="lg"/>
          </a:ln>
        </p:spPr>
      </p:cxnSp>
    </p:spTree>
    <p:extLst>
      <p:ext uri="{BB962C8B-B14F-4D97-AF65-F5344CB8AC3E}">
        <p14:creationId xmlns:p14="http://schemas.microsoft.com/office/powerpoint/2010/main" val="15043943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pic>
        <p:nvPicPr>
          <p:cNvPr id="1026" name="Picture 2" descr="Image result for exploratory data analysi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74" y="838899"/>
            <a:ext cx="9131926" cy="506695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4928533" y="6020981"/>
            <a:ext cx="4572000" cy="738664"/>
          </a:xfrm>
          <a:prstGeom prst="rect">
            <a:avLst/>
          </a:prstGeom>
        </p:spPr>
        <p:txBody>
          <a:bodyPr>
            <a:spAutoFit/>
          </a:bodyPr>
          <a:lstStyle/>
          <a:p>
            <a:r>
              <a:rPr lang="en-US" dirty="0">
                <a:hlinkClick r:id="rId4"/>
              </a:rPr>
              <a:t>https://</a:t>
            </a:r>
            <a:r>
              <a:rPr lang="en-US" dirty="0" smtClean="0">
                <a:hlinkClick r:id="rId4"/>
              </a:rPr>
              <a:t>medium.com/bahmni-blog/introduction-to-exploratory-data-analysis-of-bahmni-using-r-6c186fd6f010</a:t>
            </a:r>
            <a:r>
              <a:rPr lang="en-US" dirty="0" smtClean="0"/>
              <a:t> </a:t>
            </a:r>
            <a:endParaRPr lang="en-US" dirty="0"/>
          </a:p>
        </p:txBody>
      </p:sp>
    </p:spTree>
    <p:extLst>
      <p:ext uri="{BB962C8B-B14F-4D97-AF65-F5344CB8AC3E}">
        <p14:creationId xmlns:p14="http://schemas.microsoft.com/office/powerpoint/2010/main" val="35708963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Shape 279"/>
          <p:cNvSpPr txBox="1"/>
          <p:nvPr/>
        </p:nvSpPr>
        <p:spPr>
          <a:xfrm>
            <a:off x="457200" y="72006"/>
            <a:ext cx="8305799" cy="2062103"/>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3200" dirty="0" smtClean="0">
                <a:solidFill>
                  <a:srgbClr val="FFFF66"/>
                </a:solidFill>
                <a:latin typeface="Calibri"/>
                <a:ea typeface="Calibri"/>
                <a:cs typeface="Calibri"/>
                <a:sym typeface="Calibri"/>
              </a:rPr>
              <a:t>What’s easier to understand?</a:t>
            </a:r>
            <a:endParaRPr lang="en-US" sz="3200" dirty="0">
              <a:solidFill>
                <a:srgbClr val="FFFF66"/>
              </a:solidFill>
              <a:latin typeface="Calibri"/>
              <a:ea typeface="Calibri"/>
              <a:cs typeface="Calibri"/>
              <a:sym typeface="Calibri"/>
            </a:endParaRPr>
          </a:p>
        </p:txBody>
      </p:sp>
      <p:pic>
        <p:nvPicPr>
          <p:cNvPr id="4" name="Picture 3"/>
          <p:cNvPicPr>
            <a:picLocks noChangeAspect="1"/>
          </p:cNvPicPr>
          <p:nvPr/>
        </p:nvPicPr>
        <p:blipFill>
          <a:blip r:embed="rId3"/>
          <a:stretch>
            <a:fillRect/>
          </a:stretch>
        </p:blipFill>
        <p:spPr>
          <a:xfrm>
            <a:off x="519768" y="781963"/>
            <a:ext cx="3003609" cy="5921048"/>
          </a:xfrm>
          <a:prstGeom prst="rect">
            <a:avLst/>
          </a:prstGeom>
        </p:spPr>
      </p:pic>
      <p:pic>
        <p:nvPicPr>
          <p:cNvPr id="5" name="Picture 4"/>
          <p:cNvPicPr>
            <a:picLocks noChangeAspect="1"/>
          </p:cNvPicPr>
          <p:nvPr/>
        </p:nvPicPr>
        <p:blipFill>
          <a:blip r:embed="rId4"/>
          <a:stretch>
            <a:fillRect/>
          </a:stretch>
        </p:blipFill>
        <p:spPr>
          <a:xfrm>
            <a:off x="4610099" y="896303"/>
            <a:ext cx="3758318" cy="3093679"/>
          </a:xfrm>
          <a:prstGeom prst="rect">
            <a:avLst/>
          </a:prstGeom>
        </p:spPr>
      </p:pic>
      <p:pic>
        <p:nvPicPr>
          <p:cNvPr id="6" name="Picture 5"/>
          <p:cNvPicPr>
            <a:picLocks noChangeAspect="1"/>
          </p:cNvPicPr>
          <p:nvPr/>
        </p:nvPicPr>
        <p:blipFill>
          <a:blip r:embed="rId5"/>
          <a:stretch>
            <a:fillRect/>
          </a:stretch>
        </p:blipFill>
        <p:spPr>
          <a:xfrm>
            <a:off x="4454579" y="4198271"/>
            <a:ext cx="3531740" cy="2424226"/>
          </a:xfrm>
          <a:prstGeom prst="rect">
            <a:avLst/>
          </a:prstGeom>
        </p:spPr>
      </p:pic>
    </p:spTree>
    <p:extLst>
      <p:ext uri="{BB962C8B-B14F-4D97-AF65-F5344CB8AC3E}">
        <p14:creationId xmlns:p14="http://schemas.microsoft.com/office/powerpoint/2010/main" val="5441676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Shape 279"/>
          <p:cNvSpPr txBox="1"/>
          <p:nvPr/>
        </p:nvSpPr>
        <p:spPr>
          <a:xfrm>
            <a:off x="457200" y="533400"/>
            <a:ext cx="8305799" cy="2062103"/>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3200" dirty="0" smtClean="0">
                <a:solidFill>
                  <a:srgbClr val="FFFF66"/>
                </a:solidFill>
                <a:latin typeface="Calibri"/>
                <a:ea typeface="Calibri"/>
                <a:cs typeface="Calibri"/>
                <a:sym typeface="Calibri"/>
              </a:rPr>
              <a:t>The “tidyverse” provides a set of tools for managing and visualizing complex datasets.</a:t>
            </a:r>
            <a:endParaRPr lang="en-US" sz="3200" dirty="0">
              <a:solidFill>
                <a:srgbClr val="FFFF66"/>
              </a:solidFill>
              <a:latin typeface="Calibri"/>
              <a:ea typeface="Calibri"/>
              <a:cs typeface="Calibri"/>
              <a:sym typeface="Calibri"/>
            </a:endParaRPr>
          </a:p>
        </p:txBody>
      </p:sp>
      <p:pic>
        <p:nvPicPr>
          <p:cNvPr id="2" name="Picture 1"/>
          <p:cNvPicPr>
            <a:picLocks noChangeAspect="1"/>
          </p:cNvPicPr>
          <p:nvPr/>
        </p:nvPicPr>
        <p:blipFill>
          <a:blip r:embed="rId3"/>
          <a:stretch>
            <a:fillRect/>
          </a:stretch>
        </p:blipFill>
        <p:spPr>
          <a:xfrm>
            <a:off x="201291" y="1843151"/>
            <a:ext cx="8561708" cy="4099880"/>
          </a:xfrm>
          <a:prstGeom prst="rect">
            <a:avLst/>
          </a:prstGeom>
        </p:spPr>
      </p:pic>
      <p:sp>
        <p:nvSpPr>
          <p:cNvPr id="3" name="Rectangle 2"/>
          <p:cNvSpPr/>
          <p:nvPr/>
        </p:nvSpPr>
        <p:spPr>
          <a:xfrm>
            <a:off x="5535708" y="6030105"/>
            <a:ext cx="2853666" cy="307777"/>
          </a:xfrm>
          <a:prstGeom prst="rect">
            <a:avLst/>
          </a:prstGeom>
        </p:spPr>
        <p:txBody>
          <a:bodyPr wrap="none">
            <a:spAutoFit/>
          </a:bodyPr>
          <a:lstStyle/>
          <a:p>
            <a:r>
              <a:rPr lang="en-US" dirty="0">
                <a:hlinkClick r:id="rId4"/>
              </a:rPr>
              <a:t>https://</a:t>
            </a:r>
            <a:r>
              <a:rPr lang="en-US" dirty="0" smtClean="0">
                <a:hlinkClick r:id="rId4"/>
              </a:rPr>
              <a:t>youtu.be/ZdPNBF6GWBw</a:t>
            </a:r>
            <a:r>
              <a:rPr lang="en-US" dirty="0" smtClean="0"/>
              <a:t> </a:t>
            </a:r>
            <a:endParaRPr lang="en-US" dirty="0"/>
          </a:p>
        </p:txBody>
      </p:sp>
    </p:spTree>
    <p:extLst>
      <p:ext uri="{BB962C8B-B14F-4D97-AF65-F5344CB8AC3E}">
        <p14:creationId xmlns:p14="http://schemas.microsoft.com/office/powerpoint/2010/main" val="16303430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Shape 107"/>
          <p:cNvSpPr/>
          <p:nvPr/>
        </p:nvSpPr>
        <p:spPr>
          <a:xfrm>
            <a:off x="609600" y="304800"/>
            <a:ext cx="7848599" cy="1421927"/>
          </a:xfrm>
          <a:prstGeom prst="rect">
            <a:avLst/>
          </a:prstGeom>
          <a:noFill/>
          <a:ln>
            <a:noFill/>
          </a:ln>
        </p:spPr>
        <p:txBody>
          <a:bodyPr lIns="91425" tIns="45700" rIns="91425" bIns="45700" anchor="t" anchorCtr="0">
            <a:noAutofit/>
          </a:bodyPr>
          <a:lstStyle/>
          <a:p>
            <a:pPr marL="0" marR="0" lvl="0" indent="0" algn="l" rtl="0">
              <a:lnSpc>
                <a:spcPct val="90000"/>
              </a:lnSpc>
              <a:spcBef>
                <a:spcPts val="0"/>
              </a:spcBef>
              <a:buSzPct val="25000"/>
              <a:buNone/>
            </a:pPr>
            <a:r>
              <a:rPr lang="en-US" sz="3200" b="1">
                <a:solidFill>
                  <a:srgbClr val="FFFF66"/>
                </a:solidFill>
                <a:latin typeface="Calibri"/>
                <a:ea typeface="Calibri"/>
                <a:cs typeface="Calibri"/>
                <a:sym typeface="Calibri"/>
              </a:rPr>
              <a:t>Variable</a:t>
            </a:r>
            <a:r>
              <a:rPr lang="en-US" sz="3200">
                <a:solidFill>
                  <a:srgbClr val="FFFF66"/>
                </a:solidFill>
                <a:latin typeface="Calibri"/>
                <a:ea typeface="Calibri"/>
                <a:cs typeface="Calibri"/>
                <a:sym typeface="Calibri"/>
              </a:rPr>
              <a:t>: a category of observation that takes on obtainable values or outcomes for each </a:t>
            </a:r>
            <a:r>
              <a:rPr lang="en-US" sz="3200" i="1">
                <a:solidFill>
                  <a:srgbClr val="FFFF66"/>
                </a:solidFill>
                <a:latin typeface="Calibri"/>
                <a:ea typeface="Calibri"/>
                <a:cs typeface="Calibri"/>
                <a:sym typeface="Calibri"/>
              </a:rPr>
              <a:t>observation. </a:t>
            </a:r>
          </a:p>
        </p:txBody>
      </p:sp>
      <p:sp>
        <p:nvSpPr>
          <p:cNvPr id="108" name="Shape 108"/>
          <p:cNvSpPr txBox="1"/>
          <p:nvPr/>
        </p:nvSpPr>
        <p:spPr>
          <a:xfrm>
            <a:off x="2742672" y="6040244"/>
            <a:ext cx="3582455" cy="369332"/>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800">
                <a:solidFill>
                  <a:srgbClr val="FFFF66"/>
                </a:solidFill>
                <a:latin typeface="Calibri"/>
                <a:ea typeface="Calibri"/>
                <a:cs typeface="Calibri"/>
                <a:sym typeface="Calibri"/>
              </a:rPr>
              <a:t>Variables: card value, suit, color, etc.</a:t>
            </a:r>
          </a:p>
        </p:txBody>
      </p:sp>
      <p:pic>
        <p:nvPicPr>
          <p:cNvPr id="109" name="Shape 109" descr="http://53muses.com/wp-content/uploads/2012/01/five_spades.jpg"/>
          <p:cNvPicPr preferRelativeResize="0"/>
          <p:nvPr/>
        </p:nvPicPr>
        <p:blipFill rotWithShape="1">
          <a:blip r:embed="rId3">
            <a:alphaModFix/>
          </a:blip>
          <a:srcRect/>
          <a:stretch/>
        </p:blipFill>
        <p:spPr>
          <a:xfrm>
            <a:off x="3105833" y="1726727"/>
            <a:ext cx="2878434" cy="419099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Shape 114"/>
          <p:cNvSpPr/>
          <p:nvPr/>
        </p:nvSpPr>
        <p:spPr>
          <a:xfrm>
            <a:off x="609600" y="304800"/>
            <a:ext cx="7848599" cy="978729"/>
          </a:xfrm>
          <a:prstGeom prst="rect">
            <a:avLst/>
          </a:prstGeom>
          <a:noFill/>
          <a:ln>
            <a:noFill/>
          </a:ln>
        </p:spPr>
        <p:txBody>
          <a:bodyPr lIns="91425" tIns="45700" rIns="91425" bIns="45700" anchor="t" anchorCtr="0">
            <a:noAutofit/>
          </a:bodyPr>
          <a:lstStyle/>
          <a:p>
            <a:pPr marL="0" marR="0" lvl="0" indent="0" algn="l" rtl="0">
              <a:lnSpc>
                <a:spcPct val="90000"/>
              </a:lnSpc>
              <a:spcBef>
                <a:spcPts val="0"/>
              </a:spcBef>
              <a:buSzPct val="25000"/>
              <a:buNone/>
            </a:pPr>
            <a:r>
              <a:rPr lang="en-US" sz="3200" b="1">
                <a:solidFill>
                  <a:srgbClr val="FFFF66"/>
                </a:solidFill>
                <a:latin typeface="Calibri"/>
                <a:ea typeface="Calibri"/>
                <a:cs typeface="Calibri"/>
                <a:sym typeface="Calibri"/>
              </a:rPr>
              <a:t>Observation</a:t>
            </a:r>
            <a:r>
              <a:rPr lang="en-US" sz="3200">
                <a:solidFill>
                  <a:srgbClr val="FFFF66"/>
                </a:solidFill>
                <a:latin typeface="Calibri"/>
                <a:ea typeface="Calibri"/>
                <a:cs typeface="Calibri"/>
                <a:sym typeface="Calibri"/>
              </a:rPr>
              <a:t>: A single case with recorded values for all variables. </a:t>
            </a:r>
          </a:p>
        </p:txBody>
      </p:sp>
      <p:sp>
        <p:nvSpPr>
          <p:cNvPr id="115" name="Shape 115"/>
          <p:cNvSpPr txBox="1"/>
          <p:nvPr/>
        </p:nvSpPr>
        <p:spPr>
          <a:xfrm>
            <a:off x="4981007" y="5638800"/>
            <a:ext cx="2382382" cy="40010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2000">
                <a:solidFill>
                  <a:srgbClr val="FFFF66"/>
                </a:solidFill>
                <a:latin typeface="Calibri"/>
                <a:ea typeface="Calibri"/>
                <a:cs typeface="Calibri"/>
                <a:sym typeface="Calibri"/>
              </a:rPr>
              <a:t>Pick a card. Any card.</a:t>
            </a:r>
          </a:p>
        </p:txBody>
      </p:sp>
      <p:pic>
        <p:nvPicPr>
          <p:cNvPr id="116" name="Shape 116" descr="http://www.freemagictricksandillusions.com/images/cardfan2.jpg"/>
          <p:cNvPicPr preferRelativeResize="0"/>
          <p:nvPr/>
        </p:nvPicPr>
        <p:blipFill rotWithShape="1">
          <a:blip r:embed="rId3">
            <a:alphaModFix/>
          </a:blip>
          <a:srcRect/>
          <a:stretch/>
        </p:blipFill>
        <p:spPr>
          <a:xfrm>
            <a:off x="4191001" y="1676400"/>
            <a:ext cx="3962399" cy="396239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pic>
        <p:nvPicPr>
          <p:cNvPr id="121" name="Shape 121"/>
          <p:cNvPicPr preferRelativeResize="0"/>
          <p:nvPr/>
        </p:nvPicPr>
        <p:blipFill rotWithShape="1">
          <a:blip r:embed="rId3">
            <a:alphaModFix/>
          </a:blip>
          <a:srcRect r="42712"/>
          <a:stretch/>
        </p:blipFill>
        <p:spPr>
          <a:xfrm>
            <a:off x="2971800" y="1371600"/>
            <a:ext cx="4838307" cy="4286250"/>
          </a:xfrm>
          <a:prstGeom prst="rect">
            <a:avLst/>
          </a:prstGeom>
          <a:noFill/>
          <a:ln>
            <a:noFill/>
          </a:ln>
        </p:spPr>
      </p:pic>
      <p:cxnSp>
        <p:nvCxnSpPr>
          <p:cNvPr id="122" name="Shape 122"/>
          <p:cNvCxnSpPr/>
          <p:nvPr/>
        </p:nvCxnSpPr>
        <p:spPr>
          <a:xfrm>
            <a:off x="4572000" y="2219325"/>
            <a:ext cx="0" cy="1895474"/>
          </a:xfrm>
          <a:prstGeom prst="straightConnector1">
            <a:avLst/>
          </a:prstGeom>
          <a:noFill/>
          <a:ln w="38100" cap="flat" cmpd="sng">
            <a:solidFill>
              <a:srgbClr val="FF0000"/>
            </a:solidFill>
            <a:prstDash val="solid"/>
            <a:round/>
            <a:headEnd type="none" w="med" len="med"/>
            <a:tailEnd type="stealth" w="lg" len="lg"/>
          </a:ln>
        </p:spPr>
      </p:cxnSp>
      <p:cxnSp>
        <p:nvCxnSpPr>
          <p:cNvPr id="123" name="Shape 123"/>
          <p:cNvCxnSpPr/>
          <p:nvPr/>
        </p:nvCxnSpPr>
        <p:spPr>
          <a:xfrm>
            <a:off x="6934200" y="2219325"/>
            <a:ext cx="0" cy="1895474"/>
          </a:xfrm>
          <a:prstGeom prst="straightConnector1">
            <a:avLst/>
          </a:prstGeom>
          <a:noFill/>
          <a:ln w="38100" cap="flat" cmpd="sng">
            <a:solidFill>
              <a:srgbClr val="FF0000"/>
            </a:solidFill>
            <a:prstDash val="solid"/>
            <a:round/>
            <a:headEnd type="none" w="med" len="med"/>
            <a:tailEnd type="stealth" w="lg" len="lg"/>
          </a:ln>
        </p:spPr>
      </p:cxnSp>
      <p:cxnSp>
        <p:nvCxnSpPr>
          <p:cNvPr id="124" name="Shape 124"/>
          <p:cNvCxnSpPr/>
          <p:nvPr/>
        </p:nvCxnSpPr>
        <p:spPr>
          <a:xfrm>
            <a:off x="4114800" y="2219325"/>
            <a:ext cx="0" cy="1895474"/>
          </a:xfrm>
          <a:prstGeom prst="straightConnector1">
            <a:avLst/>
          </a:prstGeom>
          <a:noFill/>
          <a:ln w="38100" cap="flat" cmpd="sng">
            <a:solidFill>
              <a:srgbClr val="FF0000"/>
            </a:solidFill>
            <a:prstDash val="solid"/>
            <a:round/>
            <a:headEnd type="none" w="med" len="med"/>
            <a:tailEnd type="stealth" w="lg" len="lg"/>
          </a:ln>
        </p:spPr>
      </p:cxnSp>
      <p:cxnSp>
        <p:nvCxnSpPr>
          <p:cNvPr id="125" name="Shape 125"/>
          <p:cNvCxnSpPr/>
          <p:nvPr/>
        </p:nvCxnSpPr>
        <p:spPr>
          <a:xfrm>
            <a:off x="5105400" y="2219325"/>
            <a:ext cx="0" cy="1895474"/>
          </a:xfrm>
          <a:prstGeom prst="straightConnector1">
            <a:avLst/>
          </a:prstGeom>
          <a:noFill/>
          <a:ln w="38100" cap="flat" cmpd="sng">
            <a:solidFill>
              <a:srgbClr val="FF0000"/>
            </a:solidFill>
            <a:prstDash val="solid"/>
            <a:round/>
            <a:headEnd type="none" w="med" len="med"/>
            <a:tailEnd type="stealth" w="lg" len="lg"/>
          </a:ln>
        </p:spPr>
      </p:cxnSp>
      <p:cxnSp>
        <p:nvCxnSpPr>
          <p:cNvPr id="126" name="Shape 126"/>
          <p:cNvCxnSpPr/>
          <p:nvPr/>
        </p:nvCxnSpPr>
        <p:spPr>
          <a:xfrm>
            <a:off x="5791200" y="2219325"/>
            <a:ext cx="0" cy="1895474"/>
          </a:xfrm>
          <a:prstGeom prst="straightConnector1">
            <a:avLst/>
          </a:prstGeom>
          <a:noFill/>
          <a:ln w="38100" cap="flat" cmpd="sng">
            <a:solidFill>
              <a:srgbClr val="FF0000"/>
            </a:solidFill>
            <a:prstDash val="solid"/>
            <a:round/>
            <a:headEnd type="none" w="med" len="med"/>
            <a:tailEnd type="stealth" w="lg" len="lg"/>
          </a:ln>
        </p:spPr>
      </p:cxnSp>
      <p:cxnSp>
        <p:nvCxnSpPr>
          <p:cNvPr id="127" name="Shape 127"/>
          <p:cNvCxnSpPr/>
          <p:nvPr/>
        </p:nvCxnSpPr>
        <p:spPr>
          <a:xfrm>
            <a:off x="7455031" y="2167477"/>
            <a:ext cx="0" cy="1947322"/>
          </a:xfrm>
          <a:prstGeom prst="straightConnector1">
            <a:avLst/>
          </a:prstGeom>
          <a:noFill/>
          <a:ln w="38100" cap="flat" cmpd="sng">
            <a:solidFill>
              <a:srgbClr val="FF0000"/>
            </a:solidFill>
            <a:prstDash val="solid"/>
            <a:round/>
            <a:headEnd type="none" w="med" len="med"/>
            <a:tailEnd type="stealth" w="lg" len="lg"/>
          </a:ln>
        </p:spPr>
      </p:cxnSp>
      <p:cxnSp>
        <p:nvCxnSpPr>
          <p:cNvPr id="128" name="Shape 128"/>
          <p:cNvCxnSpPr/>
          <p:nvPr/>
        </p:nvCxnSpPr>
        <p:spPr>
          <a:xfrm>
            <a:off x="3429000" y="2219325"/>
            <a:ext cx="0" cy="1895474"/>
          </a:xfrm>
          <a:prstGeom prst="straightConnector1">
            <a:avLst/>
          </a:prstGeom>
          <a:noFill/>
          <a:ln w="38100" cap="flat" cmpd="sng">
            <a:solidFill>
              <a:srgbClr val="FF0000"/>
            </a:solidFill>
            <a:prstDash val="solid"/>
            <a:round/>
            <a:headEnd type="none" w="med" len="med"/>
            <a:tailEnd type="stealth" w="lg" len="lg"/>
          </a:ln>
        </p:spPr>
      </p:cxnSp>
      <p:cxnSp>
        <p:nvCxnSpPr>
          <p:cNvPr id="129" name="Shape 129"/>
          <p:cNvCxnSpPr/>
          <p:nvPr/>
        </p:nvCxnSpPr>
        <p:spPr>
          <a:xfrm>
            <a:off x="6248400" y="2219325"/>
            <a:ext cx="0" cy="1895474"/>
          </a:xfrm>
          <a:prstGeom prst="straightConnector1">
            <a:avLst/>
          </a:prstGeom>
          <a:noFill/>
          <a:ln w="38100" cap="flat" cmpd="sng">
            <a:solidFill>
              <a:srgbClr val="FF0000"/>
            </a:solidFill>
            <a:prstDash val="solid"/>
            <a:round/>
            <a:headEnd type="none" w="med" len="med"/>
            <a:tailEnd type="stealth" w="lg" len="lg"/>
          </a:ln>
        </p:spPr>
      </p:cxnSp>
      <p:sp>
        <p:nvSpPr>
          <p:cNvPr id="130" name="Shape 130"/>
          <p:cNvSpPr txBox="1"/>
          <p:nvPr/>
        </p:nvSpPr>
        <p:spPr>
          <a:xfrm>
            <a:off x="304800" y="1905000"/>
            <a:ext cx="2429768" cy="52321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2800">
                <a:solidFill>
                  <a:srgbClr val="FF0000"/>
                </a:solidFill>
                <a:latin typeface="Calibri"/>
                <a:ea typeface="Calibri"/>
                <a:cs typeface="Calibri"/>
                <a:sym typeface="Calibri"/>
              </a:rPr>
              <a:t>Variables in red</a:t>
            </a:r>
          </a:p>
        </p:txBody>
      </p:sp>
      <p:cxnSp>
        <p:nvCxnSpPr>
          <p:cNvPr id="131" name="Shape 131"/>
          <p:cNvCxnSpPr/>
          <p:nvPr/>
        </p:nvCxnSpPr>
        <p:spPr>
          <a:xfrm>
            <a:off x="3429000" y="4572000"/>
            <a:ext cx="3886200" cy="0"/>
          </a:xfrm>
          <a:prstGeom prst="straightConnector1">
            <a:avLst/>
          </a:prstGeom>
          <a:noFill/>
          <a:ln w="38100" cap="flat" cmpd="sng">
            <a:solidFill>
              <a:srgbClr val="538CD5"/>
            </a:solidFill>
            <a:prstDash val="solid"/>
            <a:round/>
            <a:headEnd type="none" w="med" len="med"/>
            <a:tailEnd type="stealth" w="lg" len="lg"/>
          </a:ln>
        </p:spPr>
      </p:cxnSp>
      <p:cxnSp>
        <p:nvCxnSpPr>
          <p:cNvPr id="132" name="Shape 132"/>
          <p:cNvCxnSpPr/>
          <p:nvPr/>
        </p:nvCxnSpPr>
        <p:spPr>
          <a:xfrm>
            <a:off x="3447853" y="4724400"/>
            <a:ext cx="3886200" cy="0"/>
          </a:xfrm>
          <a:prstGeom prst="straightConnector1">
            <a:avLst/>
          </a:prstGeom>
          <a:noFill/>
          <a:ln w="38100" cap="flat" cmpd="sng">
            <a:solidFill>
              <a:srgbClr val="538CD5"/>
            </a:solidFill>
            <a:prstDash val="solid"/>
            <a:round/>
            <a:headEnd type="none" w="med" len="med"/>
            <a:tailEnd type="stealth" w="lg" len="lg"/>
          </a:ln>
        </p:spPr>
      </p:cxnSp>
      <p:cxnSp>
        <p:nvCxnSpPr>
          <p:cNvPr id="133" name="Shape 133"/>
          <p:cNvCxnSpPr/>
          <p:nvPr/>
        </p:nvCxnSpPr>
        <p:spPr>
          <a:xfrm>
            <a:off x="3447853" y="4953000"/>
            <a:ext cx="3886200" cy="0"/>
          </a:xfrm>
          <a:prstGeom prst="straightConnector1">
            <a:avLst/>
          </a:prstGeom>
          <a:noFill/>
          <a:ln w="38100" cap="flat" cmpd="sng">
            <a:solidFill>
              <a:srgbClr val="538CD5"/>
            </a:solidFill>
            <a:prstDash val="solid"/>
            <a:round/>
            <a:headEnd type="none" w="med" len="med"/>
            <a:tailEnd type="stealth" w="lg" len="lg"/>
          </a:ln>
        </p:spPr>
      </p:cxnSp>
      <p:cxnSp>
        <p:nvCxnSpPr>
          <p:cNvPr id="134" name="Shape 134"/>
          <p:cNvCxnSpPr/>
          <p:nvPr/>
        </p:nvCxnSpPr>
        <p:spPr>
          <a:xfrm>
            <a:off x="3429000" y="5181600"/>
            <a:ext cx="3886200" cy="0"/>
          </a:xfrm>
          <a:prstGeom prst="straightConnector1">
            <a:avLst/>
          </a:prstGeom>
          <a:noFill/>
          <a:ln w="38100" cap="flat" cmpd="sng">
            <a:solidFill>
              <a:srgbClr val="538CD5"/>
            </a:solidFill>
            <a:prstDash val="solid"/>
            <a:round/>
            <a:headEnd type="none" w="med" len="med"/>
            <a:tailEnd type="stealth" w="lg" len="lg"/>
          </a:ln>
        </p:spPr>
      </p:cxnSp>
      <p:cxnSp>
        <p:nvCxnSpPr>
          <p:cNvPr id="135" name="Shape 135"/>
          <p:cNvCxnSpPr/>
          <p:nvPr/>
        </p:nvCxnSpPr>
        <p:spPr>
          <a:xfrm>
            <a:off x="3429000" y="5334000"/>
            <a:ext cx="3886200" cy="0"/>
          </a:xfrm>
          <a:prstGeom prst="straightConnector1">
            <a:avLst/>
          </a:prstGeom>
          <a:noFill/>
          <a:ln w="38100" cap="flat" cmpd="sng">
            <a:solidFill>
              <a:srgbClr val="538CD5"/>
            </a:solidFill>
            <a:prstDash val="solid"/>
            <a:round/>
            <a:headEnd type="none" w="med" len="med"/>
            <a:tailEnd type="stealth" w="lg" len="lg"/>
          </a:ln>
        </p:spPr>
      </p:cxnSp>
      <p:sp>
        <p:nvSpPr>
          <p:cNvPr id="136" name="Shape 136"/>
          <p:cNvSpPr txBox="1"/>
          <p:nvPr/>
        </p:nvSpPr>
        <p:spPr>
          <a:xfrm>
            <a:off x="1519683" y="6019800"/>
            <a:ext cx="3175293" cy="52321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2800">
                <a:solidFill>
                  <a:srgbClr val="538CD5"/>
                </a:solidFill>
                <a:latin typeface="Calibri"/>
                <a:ea typeface="Calibri"/>
                <a:cs typeface="Calibri"/>
                <a:sym typeface="Calibri"/>
              </a:rPr>
              <a:t>Observations in blue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0"/>
                                        </p:tgtEl>
                                        <p:attrNameLst>
                                          <p:attrName>style.visibility</p:attrName>
                                        </p:attrNameLst>
                                      </p:cBhvr>
                                      <p:to>
                                        <p:strVal val="visible"/>
                                      </p:to>
                                    </p:set>
                                    <p:animEffect transition="in" filter="fade">
                                      <p:cBhvr>
                                        <p:cTn id="7" dur="500"/>
                                        <p:tgtEl>
                                          <p:spTgt spid="130"/>
                                        </p:tgtEl>
                                      </p:cBhvr>
                                    </p:animEffect>
                                  </p:childTnLst>
                                </p:cTn>
                              </p:par>
                              <p:par>
                                <p:cTn id="8" presetID="10" presetClass="entr" presetSubtype="0" fill="hold" nodeType="withEffect">
                                  <p:stCondLst>
                                    <p:cond delay="0"/>
                                  </p:stCondLst>
                                  <p:childTnLst>
                                    <p:set>
                                      <p:cBhvr>
                                        <p:cTn id="9" dur="1" fill="hold">
                                          <p:stCondLst>
                                            <p:cond delay="0"/>
                                          </p:stCondLst>
                                        </p:cTn>
                                        <p:tgtEl>
                                          <p:spTgt spid="128"/>
                                        </p:tgtEl>
                                        <p:attrNameLst>
                                          <p:attrName>style.visibility</p:attrName>
                                        </p:attrNameLst>
                                      </p:cBhvr>
                                      <p:to>
                                        <p:strVal val="visible"/>
                                      </p:to>
                                    </p:set>
                                    <p:animEffect transition="in" filter="fade">
                                      <p:cBhvr>
                                        <p:cTn id="10" dur="500"/>
                                        <p:tgtEl>
                                          <p:spTgt spid="128"/>
                                        </p:tgtEl>
                                      </p:cBhvr>
                                    </p:animEffect>
                                  </p:childTnLst>
                                </p:cTn>
                              </p:par>
                              <p:par>
                                <p:cTn id="11" presetID="10" presetClass="entr" presetSubtype="0" fill="hold" nodeType="withEffect">
                                  <p:stCondLst>
                                    <p:cond delay="0"/>
                                  </p:stCondLst>
                                  <p:childTnLst>
                                    <p:set>
                                      <p:cBhvr>
                                        <p:cTn id="12" dur="1" fill="hold">
                                          <p:stCondLst>
                                            <p:cond delay="0"/>
                                          </p:stCondLst>
                                        </p:cTn>
                                        <p:tgtEl>
                                          <p:spTgt spid="124"/>
                                        </p:tgtEl>
                                        <p:attrNameLst>
                                          <p:attrName>style.visibility</p:attrName>
                                        </p:attrNameLst>
                                      </p:cBhvr>
                                      <p:to>
                                        <p:strVal val="visible"/>
                                      </p:to>
                                    </p:set>
                                    <p:animEffect transition="in" filter="fade">
                                      <p:cBhvr>
                                        <p:cTn id="13" dur="500"/>
                                        <p:tgtEl>
                                          <p:spTgt spid="124"/>
                                        </p:tgtEl>
                                      </p:cBhvr>
                                    </p:animEffect>
                                  </p:childTnLst>
                                </p:cTn>
                              </p:par>
                              <p:par>
                                <p:cTn id="14" presetID="10" presetClass="entr" presetSubtype="0" fill="hold" nodeType="withEffect">
                                  <p:stCondLst>
                                    <p:cond delay="0"/>
                                  </p:stCondLst>
                                  <p:childTnLst>
                                    <p:set>
                                      <p:cBhvr>
                                        <p:cTn id="15" dur="1" fill="hold">
                                          <p:stCondLst>
                                            <p:cond delay="0"/>
                                          </p:stCondLst>
                                        </p:cTn>
                                        <p:tgtEl>
                                          <p:spTgt spid="122"/>
                                        </p:tgtEl>
                                        <p:attrNameLst>
                                          <p:attrName>style.visibility</p:attrName>
                                        </p:attrNameLst>
                                      </p:cBhvr>
                                      <p:to>
                                        <p:strVal val="visible"/>
                                      </p:to>
                                    </p:set>
                                    <p:animEffect transition="in" filter="fade">
                                      <p:cBhvr>
                                        <p:cTn id="16" dur="500"/>
                                        <p:tgtEl>
                                          <p:spTgt spid="122"/>
                                        </p:tgtEl>
                                      </p:cBhvr>
                                    </p:animEffect>
                                  </p:childTnLst>
                                </p:cTn>
                              </p:par>
                              <p:par>
                                <p:cTn id="17" presetID="10" presetClass="entr" presetSubtype="0" fill="hold" nodeType="withEffect">
                                  <p:stCondLst>
                                    <p:cond delay="0"/>
                                  </p:stCondLst>
                                  <p:childTnLst>
                                    <p:set>
                                      <p:cBhvr>
                                        <p:cTn id="18" dur="1" fill="hold">
                                          <p:stCondLst>
                                            <p:cond delay="0"/>
                                          </p:stCondLst>
                                        </p:cTn>
                                        <p:tgtEl>
                                          <p:spTgt spid="125"/>
                                        </p:tgtEl>
                                        <p:attrNameLst>
                                          <p:attrName>style.visibility</p:attrName>
                                        </p:attrNameLst>
                                      </p:cBhvr>
                                      <p:to>
                                        <p:strVal val="visible"/>
                                      </p:to>
                                    </p:set>
                                    <p:animEffect transition="in" filter="fade">
                                      <p:cBhvr>
                                        <p:cTn id="19" dur="500"/>
                                        <p:tgtEl>
                                          <p:spTgt spid="125"/>
                                        </p:tgtEl>
                                      </p:cBhvr>
                                    </p:animEffect>
                                  </p:childTnLst>
                                </p:cTn>
                              </p:par>
                              <p:par>
                                <p:cTn id="20" presetID="10" presetClass="entr" presetSubtype="0" fill="hold" nodeType="withEffect">
                                  <p:stCondLst>
                                    <p:cond delay="0"/>
                                  </p:stCondLst>
                                  <p:childTnLst>
                                    <p:set>
                                      <p:cBhvr>
                                        <p:cTn id="21" dur="1" fill="hold">
                                          <p:stCondLst>
                                            <p:cond delay="0"/>
                                          </p:stCondLst>
                                        </p:cTn>
                                        <p:tgtEl>
                                          <p:spTgt spid="126"/>
                                        </p:tgtEl>
                                        <p:attrNameLst>
                                          <p:attrName>style.visibility</p:attrName>
                                        </p:attrNameLst>
                                      </p:cBhvr>
                                      <p:to>
                                        <p:strVal val="visible"/>
                                      </p:to>
                                    </p:set>
                                    <p:animEffect transition="in" filter="fade">
                                      <p:cBhvr>
                                        <p:cTn id="22" dur="500"/>
                                        <p:tgtEl>
                                          <p:spTgt spid="126"/>
                                        </p:tgtEl>
                                      </p:cBhvr>
                                    </p:animEffect>
                                  </p:childTnLst>
                                </p:cTn>
                              </p:par>
                              <p:par>
                                <p:cTn id="23" presetID="10" presetClass="entr" presetSubtype="0" fill="hold" nodeType="withEffect">
                                  <p:stCondLst>
                                    <p:cond delay="0"/>
                                  </p:stCondLst>
                                  <p:childTnLst>
                                    <p:set>
                                      <p:cBhvr>
                                        <p:cTn id="24" dur="1" fill="hold">
                                          <p:stCondLst>
                                            <p:cond delay="0"/>
                                          </p:stCondLst>
                                        </p:cTn>
                                        <p:tgtEl>
                                          <p:spTgt spid="129"/>
                                        </p:tgtEl>
                                        <p:attrNameLst>
                                          <p:attrName>style.visibility</p:attrName>
                                        </p:attrNameLst>
                                      </p:cBhvr>
                                      <p:to>
                                        <p:strVal val="visible"/>
                                      </p:to>
                                    </p:set>
                                    <p:animEffect transition="in" filter="fade">
                                      <p:cBhvr>
                                        <p:cTn id="25" dur="500"/>
                                        <p:tgtEl>
                                          <p:spTgt spid="129"/>
                                        </p:tgtEl>
                                      </p:cBhvr>
                                    </p:animEffect>
                                  </p:childTnLst>
                                </p:cTn>
                              </p:par>
                              <p:par>
                                <p:cTn id="26" presetID="10" presetClass="entr" presetSubtype="0" fill="hold" nodeType="withEffect">
                                  <p:stCondLst>
                                    <p:cond delay="0"/>
                                  </p:stCondLst>
                                  <p:childTnLst>
                                    <p:set>
                                      <p:cBhvr>
                                        <p:cTn id="27" dur="1" fill="hold">
                                          <p:stCondLst>
                                            <p:cond delay="0"/>
                                          </p:stCondLst>
                                        </p:cTn>
                                        <p:tgtEl>
                                          <p:spTgt spid="123"/>
                                        </p:tgtEl>
                                        <p:attrNameLst>
                                          <p:attrName>style.visibility</p:attrName>
                                        </p:attrNameLst>
                                      </p:cBhvr>
                                      <p:to>
                                        <p:strVal val="visible"/>
                                      </p:to>
                                    </p:set>
                                    <p:animEffect transition="in" filter="fade">
                                      <p:cBhvr>
                                        <p:cTn id="28" dur="500"/>
                                        <p:tgtEl>
                                          <p:spTgt spid="123"/>
                                        </p:tgtEl>
                                      </p:cBhvr>
                                    </p:animEffect>
                                  </p:childTnLst>
                                </p:cTn>
                              </p:par>
                              <p:par>
                                <p:cTn id="29" presetID="10" presetClass="entr" presetSubtype="0" fill="hold" nodeType="withEffect">
                                  <p:stCondLst>
                                    <p:cond delay="0"/>
                                  </p:stCondLst>
                                  <p:childTnLst>
                                    <p:set>
                                      <p:cBhvr>
                                        <p:cTn id="30" dur="1" fill="hold">
                                          <p:stCondLst>
                                            <p:cond delay="0"/>
                                          </p:stCondLst>
                                        </p:cTn>
                                        <p:tgtEl>
                                          <p:spTgt spid="127"/>
                                        </p:tgtEl>
                                        <p:attrNameLst>
                                          <p:attrName>style.visibility</p:attrName>
                                        </p:attrNameLst>
                                      </p:cBhvr>
                                      <p:to>
                                        <p:strVal val="visible"/>
                                      </p:to>
                                    </p:set>
                                    <p:animEffect transition="in" filter="fade">
                                      <p:cBhvr>
                                        <p:cTn id="31" dur="500"/>
                                        <p:tgtEl>
                                          <p:spTgt spid="127"/>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136"/>
                                        </p:tgtEl>
                                        <p:attrNameLst>
                                          <p:attrName>style.visibility</p:attrName>
                                        </p:attrNameLst>
                                      </p:cBhvr>
                                      <p:to>
                                        <p:strVal val="visible"/>
                                      </p:to>
                                    </p:set>
                                    <p:animEffect transition="in" filter="fade">
                                      <p:cBhvr>
                                        <p:cTn id="36" dur="500"/>
                                        <p:tgtEl>
                                          <p:spTgt spid="136"/>
                                        </p:tgtEl>
                                      </p:cBhvr>
                                    </p:animEffect>
                                  </p:childTnLst>
                                </p:cTn>
                              </p:par>
                              <p:par>
                                <p:cTn id="37" presetID="10" presetClass="entr" presetSubtype="0" fill="hold" nodeType="withEffect">
                                  <p:stCondLst>
                                    <p:cond delay="0"/>
                                  </p:stCondLst>
                                  <p:childTnLst>
                                    <p:set>
                                      <p:cBhvr>
                                        <p:cTn id="38" dur="1" fill="hold">
                                          <p:stCondLst>
                                            <p:cond delay="0"/>
                                          </p:stCondLst>
                                        </p:cTn>
                                        <p:tgtEl>
                                          <p:spTgt spid="135"/>
                                        </p:tgtEl>
                                        <p:attrNameLst>
                                          <p:attrName>style.visibility</p:attrName>
                                        </p:attrNameLst>
                                      </p:cBhvr>
                                      <p:to>
                                        <p:strVal val="visible"/>
                                      </p:to>
                                    </p:set>
                                    <p:animEffect transition="in" filter="fade">
                                      <p:cBhvr>
                                        <p:cTn id="39" dur="500"/>
                                        <p:tgtEl>
                                          <p:spTgt spid="135"/>
                                        </p:tgtEl>
                                      </p:cBhvr>
                                    </p:animEffect>
                                  </p:childTnLst>
                                </p:cTn>
                              </p:par>
                              <p:par>
                                <p:cTn id="40" presetID="10" presetClass="entr" presetSubtype="0" fill="hold" nodeType="withEffect">
                                  <p:stCondLst>
                                    <p:cond delay="0"/>
                                  </p:stCondLst>
                                  <p:childTnLst>
                                    <p:set>
                                      <p:cBhvr>
                                        <p:cTn id="41" dur="1" fill="hold">
                                          <p:stCondLst>
                                            <p:cond delay="0"/>
                                          </p:stCondLst>
                                        </p:cTn>
                                        <p:tgtEl>
                                          <p:spTgt spid="134"/>
                                        </p:tgtEl>
                                        <p:attrNameLst>
                                          <p:attrName>style.visibility</p:attrName>
                                        </p:attrNameLst>
                                      </p:cBhvr>
                                      <p:to>
                                        <p:strVal val="visible"/>
                                      </p:to>
                                    </p:set>
                                    <p:animEffect transition="in" filter="fade">
                                      <p:cBhvr>
                                        <p:cTn id="42" dur="500"/>
                                        <p:tgtEl>
                                          <p:spTgt spid="134"/>
                                        </p:tgtEl>
                                      </p:cBhvr>
                                    </p:animEffect>
                                  </p:childTnLst>
                                </p:cTn>
                              </p:par>
                              <p:par>
                                <p:cTn id="43" presetID="10" presetClass="entr" presetSubtype="0" fill="hold" nodeType="withEffect">
                                  <p:stCondLst>
                                    <p:cond delay="0"/>
                                  </p:stCondLst>
                                  <p:childTnLst>
                                    <p:set>
                                      <p:cBhvr>
                                        <p:cTn id="44" dur="1" fill="hold">
                                          <p:stCondLst>
                                            <p:cond delay="0"/>
                                          </p:stCondLst>
                                        </p:cTn>
                                        <p:tgtEl>
                                          <p:spTgt spid="133"/>
                                        </p:tgtEl>
                                        <p:attrNameLst>
                                          <p:attrName>style.visibility</p:attrName>
                                        </p:attrNameLst>
                                      </p:cBhvr>
                                      <p:to>
                                        <p:strVal val="visible"/>
                                      </p:to>
                                    </p:set>
                                    <p:animEffect transition="in" filter="fade">
                                      <p:cBhvr>
                                        <p:cTn id="45" dur="500"/>
                                        <p:tgtEl>
                                          <p:spTgt spid="133"/>
                                        </p:tgtEl>
                                      </p:cBhvr>
                                    </p:animEffect>
                                  </p:childTnLst>
                                </p:cTn>
                              </p:par>
                              <p:par>
                                <p:cTn id="46" presetID="10" presetClass="entr" presetSubtype="0" fill="hold" nodeType="withEffect">
                                  <p:stCondLst>
                                    <p:cond delay="0"/>
                                  </p:stCondLst>
                                  <p:childTnLst>
                                    <p:set>
                                      <p:cBhvr>
                                        <p:cTn id="47" dur="1" fill="hold">
                                          <p:stCondLst>
                                            <p:cond delay="0"/>
                                          </p:stCondLst>
                                        </p:cTn>
                                        <p:tgtEl>
                                          <p:spTgt spid="132"/>
                                        </p:tgtEl>
                                        <p:attrNameLst>
                                          <p:attrName>style.visibility</p:attrName>
                                        </p:attrNameLst>
                                      </p:cBhvr>
                                      <p:to>
                                        <p:strVal val="visible"/>
                                      </p:to>
                                    </p:set>
                                    <p:animEffect transition="in" filter="fade">
                                      <p:cBhvr>
                                        <p:cTn id="48" dur="500"/>
                                        <p:tgtEl>
                                          <p:spTgt spid="132"/>
                                        </p:tgtEl>
                                      </p:cBhvr>
                                    </p:animEffect>
                                  </p:childTnLst>
                                </p:cTn>
                              </p:par>
                              <p:par>
                                <p:cTn id="49" presetID="10" presetClass="entr" presetSubtype="0" fill="hold" nodeType="withEffect">
                                  <p:stCondLst>
                                    <p:cond delay="0"/>
                                  </p:stCondLst>
                                  <p:childTnLst>
                                    <p:set>
                                      <p:cBhvr>
                                        <p:cTn id="50" dur="1" fill="hold">
                                          <p:stCondLst>
                                            <p:cond delay="0"/>
                                          </p:stCondLst>
                                        </p:cTn>
                                        <p:tgtEl>
                                          <p:spTgt spid="131"/>
                                        </p:tgtEl>
                                        <p:attrNameLst>
                                          <p:attrName>style.visibility</p:attrName>
                                        </p:attrNameLst>
                                      </p:cBhvr>
                                      <p:to>
                                        <p:strVal val="visible"/>
                                      </p:to>
                                    </p:set>
                                    <p:animEffect transition="in" filter="fade">
                                      <p:cBhvr>
                                        <p:cTn id="51" dur="500"/>
                                        <p:tgtEl>
                                          <p:spTgt spid="1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Shape 141"/>
          <p:cNvSpPr txBox="1"/>
          <p:nvPr/>
        </p:nvSpPr>
        <p:spPr>
          <a:xfrm>
            <a:off x="457200" y="228600"/>
            <a:ext cx="8157041" cy="707886"/>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4000">
                <a:solidFill>
                  <a:srgbClr val="FFFF66"/>
                </a:solidFill>
                <a:latin typeface="Calibri"/>
                <a:ea typeface="Calibri"/>
                <a:cs typeface="Calibri"/>
                <a:sym typeface="Calibri"/>
              </a:rPr>
              <a:t>Dependent and independent variables</a:t>
            </a:r>
          </a:p>
        </p:txBody>
      </p:sp>
      <p:sp>
        <p:nvSpPr>
          <p:cNvPr id="142" name="Shape 142"/>
          <p:cNvSpPr/>
          <p:nvPr/>
        </p:nvSpPr>
        <p:spPr>
          <a:xfrm>
            <a:off x="914398" y="1066800"/>
            <a:ext cx="7699841" cy="1384995"/>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2800" b="1" i="1">
                <a:solidFill>
                  <a:srgbClr val="FFFF66"/>
                </a:solidFill>
                <a:latin typeface="Calibri"/>
                <a:ea typeface="Calibri"/>
                <a:cs typeface="Calibri"/>
                <a:sym typeface="Calibri"/>
              </a:rPr>
              <a:t>dependent</a:t>
            </a:r>
            <a:r>
              <a:rPr lang="en-US" sz="2800" b="1">
                <a:solidFill>
                  <a:srgbClr val="FFFF66"/>
                </a:solidFill>
                <a:latin typeface="Calibri"/>
                <a:ea typeface="Calibri"/>
                <a:cs typeface="Calibri"/>
                <a:sym typeface="Calibri"/>
              </a:rPr>
              <a:t>: </a:t>
            </a:r>
            <a:r>
              <a:rPr lang="en-US" sz="2800">
                <a:solidFill>
                  <a:srgbClr val="FFFF66"/>
                </a:solidFill>
                <a:latin typeface="Calibri"/>
                <a:ea typeface="Calibri"/>
                <a:cs typeface="Calibri"/>
                <a:sym typeface="Calibri"/>
              </a:rPr>
              <a:t>the variable that you want to explain</a:t>
            </a:r>
          </a:p>
          <a:p>
            <a:pPr marL="0" marR="0" lvl="0" indent="0" algn="l" rtl="0">
              <a:spcBef>
                <a:spcPts val="0"/>
              </a:spcBef>
              <a:buSzPct val="25000"/>
              <a:buNone/>
            </a:pPr>
            <a:r>
              <a:rPr lang="en-US" sz="2800" b="1" i="1">
                <a:solidFill>
                  <a:srgbClr val="FFFF66"/>
                </a:solidFill>
                <a:latin typeface="Calibri"/>
                <a:ea typeface="Calibri"/>
                <a:cs typeface="Calibri"/>
                <a:sym typeface="Calibri"/>
              </a:rPr>
              <a:t>independent</a:t>
            </a:r>
            <a:r>
              <a:rPr lang="en-US" sz="2800" b="1">
                <a:solidFill>
                  <a:srgbClr val="FFFF66"/>
                </a:solidFill>
                <a:latin typeface="Calibri"/>
                <a:ea typeface="Calibri"/>
                <a:cs typeface="Calibri"/>
                <a:sym typeface="Calibri"/>
              </a:rPr>
              <a:t>: </a:t>
            </a:r>
            <a:r>
              <a:rPr lang="en-US" sz="2800">
                <a:solidFill>
                  <a:srgbClr val="FFFF66"/>
                </a:solidFill>
                <a:latin typeface="Calibri"/>
                <a:ea typeface="Calibri"/>
                <a:cs typeface="Calibri"/>
                <a:sym typeface="Calibri"/>
              </a:rPr>
              <a:t>the variable that you use to explain the dependent one</a:t>
            </a:r>
          </a:p>
        </p:txBody>
      </p:sp>
      <p:sp>
        <p:nvSpPr>
          <p:cNvPr id="143" name="Shape 143"/>
          <p:cNvSpPr txBox="1"/>
          <p:nvPr/>
        </p:nvSpPr>
        <p:spPr>
          <a:xfrm>
            <a:off x="1828800" y="3124200"/>
            <a:ext cx="5694379" cy="954106"/>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2800">
                <a:solidFill>
                  <a:srgbClr val="FFFF66"/>
                </a:solidFill>
                <a:latin typeface="Calibri"/>
                <a:ea typeface="Calibri"/>
                <a:cs typeface="Calibri"/>
                <a:sym typeface="Calibri"/>
              </a:rPr>
              <a:t>How does the ___________________</a:t>
            </a:r>
          </a:p>
          <a:p>
            <a:pPr marL="0" marR="0" lvl="0" indent="0" algn="l" rtl="0">
              <a:spcBef>
                <a:spcPts val="0"/>
              </a:spcBef>
              <a:buSzPct val="25000"/>
              <a:buNone/>
            </a:pPr>
            <a:r>
              <a:rPr lang="en-US" sz="2800">
                <a:solidFill>
                  <a:srgbClr val="FFFF66"/>
                </a:solidFill>
                <a:latin typeface="Calibri"/>
                <a:ea typeface="Calibri"/>
                <a:cs typeface="Calibri"/>
                <a:sym typeface="Calibri"/>
              </a:rPr>
              <a:t>explain the  ___________________.</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Shape 149"/>
          <p:cNvSpPr txBox="1"/>
          <p:nvPr/>
        </p:nvSpPr>
        <p:spPr>
          <a:xfrm>
            <a:off x="457200" y="228600"/>
            <a:ext cx="8157041" cy="707886"/>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4000">
                <a:solidFill>
                  <a:srgbClr val="FFFF66"/>
                </a:solidFill>
                <a:latin typeface="Calibri"/>
                <a:ea typeface="Calibri"/>
                <a:cs typeface="Calibri"/>
                <a:sym typeface="Calibri"/>
              </a:rPr>
              <a:t>Dependent and independent variables</a:t>
            </a:r>
          </a:p>
        </p:txBody>
      </p:sp>
      <p:sp>
        <p:nvSpPr>
          <p:cNvPr id="150" name="Shape 150"/>
          <p:cNvSpPr/>
          <p:nvPr/>
        </p:nvSpPr>
        <p:spPr>
          <a:xfrm>
            <a:off x="609600" y="1143000"/>
            <a:ext cx="4953000" cy="3108542"/>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2800">
                <a:solidFill>
                  <a:srgbClr val="FFFF66"/>
                </a:solidFill>
                <a:latin typeface="Calibri"/>
                <a:ea typeface="Calibri"/>
                <a:cs typeface="Calibri"/>
                <a:sym typeface="Calibri"/>
              </a:rPr>
              <a:t>typical geographic questions: </a:t>
            </a:r>
          </a:p>
          <a:p>
            <a:pPr marL="800100" marR="0" lvl="1" indent="-342900" algn="l" rtl="0">
              <a:spcBef>
                <a:spcPts val="0"/>
              </a:spcBef>
              <a:buClr>
                <a:srgbClr val="FFFF66"/>
              </a:buClr>
              <a:buSzPct val="100000"/>
              <a:buFont typeface="Arial"/>
              <a:buChar char="•"/>
            </a:pPr>
            <a:r>
              <a:rPr lang="en-US" sz="2400" b="0" i="0" u="none" strike="noStrike" cap="none">
                <a:solidFill>
                  <a:srgbClr val="FFFF66"/>
                </a:solidFill>
                <a:latin typeface="Calibri"/>
                <a:ea typeface="Calibri"/>
                <a:cs typeface="Calibri"/>
                <a:sym typeface="Calibri"/>
              </a:rPr>
              <a:t>in what way does elevation influence temperature?</a:t>
            </a:r>
          </a:p>
          <a:p>
            <a:pPr marL="800100" marR="0" lvl="1" indent="-342900" algn="l" rtl="0">
              <a:spcBef>
                <a:spcPts val="0"/>
              </a:spcBef>
              <a:buClr>
                <a:srgbClr val="FFFF66"/>
              </a:buClr>
              <a:buSzPct val="100000"/>
              <a:buFont typeface="Arial"/>
              <a:buChar char="•"/>
            </a:pPr>
            <a:r>
              <a:rPr lang="en-US" sz="2400" b="0" i="0" u="none" strike="noStrike" cap="none">
                <a:solidFill>
                  <a:srgbClr val="FFFF66"/>
                </a:solidFill>
                <a:latin typeface="Calibri"/>
                <a:ea typeface="Calibri"/>
                <a:cs typeface="Calibri"/>
                <a:sym typeface="Calibri"/>
              </a:rPr>
              <a:t>are voters more conservative in the South than the Northeast?</a:t>
            </a:r>
          </a:p>
          <a:p>
            <a:pPr marL="800100" marR="0" lvl="1" indent="-342900" algn="l" rtl="0">
              <a:spcBef>
                <a:spcPts val="0"/>
              </a:spcBef>
              <a:buClr>
                <a:srgbClr val="FFFF66"/>
              </a:buClr>
              <a:buSzPct val="100000"/>
              <a:buFont typeface="Arial"/>
              <a:buChar char="•"/>
            </a:pPr>
            <a:r>
              <a:rPr lang="en-US" sz="2400" b="0" i="0" u="none" strike="noStrike" cap="none">
                <a:solidFill>
                  <a:srgbClr val="FFFF66"/>
                </a:solidFill>
                <a:latin typeface="Calibri"/>
                <a:ea typeface="Calibri"/>
                <a:cs typeface="Calibri"/>
                <a:sym typeface="Calibri"/>
              </a:rPr>
              <a:t>Are fast food restaurants more likely to cluster together than tire repair shops?</a:t>
            </a:r>
          </a:p>
        </p:txBody>
      </p:sp>
      <p:pic>
        <p:nvPicPr>
          <p:cNvPr id="151" name="Shape 151"/>
          <p:cNvPicPr preferRelativeResize="0"/>
          <p:nvPr/>
        </p:nvPicPr>
        <p:blipFill rotWithShape="1">
          <a:blip r:embed="rId3">
            <a:alphaModFix/>
          </a:blip>
          <a:srcRect/>
          <a:stretch/>
        </p:blipFill>
        <p:spPr>
          <a:xfrm>
            <a:off x="6324600" y="1066800"/>
            <a:ext cx="2590800" cy="2020888"/>
          </a:xfrm>
          <a:prstGeom prst="rect">
            <a:avLst/>
          </a:prstGeom>
          <a:noFill/>
          <a:ln>
            <a:noFill/>
          </a:ln>
        </p:spPr>
      </p:pic>
      <p:pic>
        <p:nvPicPr>
          <p:cNvPr id="152" name="Shape 152"/>
          <p:cNvPicPr preferRelativeResize="0"/>
          <p:nvPr/>
        </p:nvPicPr>
        <p:blipFill rotWithShape="1">
          <a:blip r:embed="rId4">
            <a:alphaModFix/>
          </a:blip>
          <a:srcRect/>
          <a:stretch/>
        </p:blipFill>
        <p:spPr>
          <a:xfrm>
            <a:off x="6172200" y="3200400"/>
            <a:ext cx="2493963" cy="1676399"/>
          </a:xfrm>
          <a:prstGeom prst="rect">
            <a:avLst/>
          </a:prstGeom>
          <a:noFill/>
          <a:ln>
            <a:noFill/>
          </a:ln>
        </p:spPr>
      </p:pic>
      <p:pic>
        <p:nvPicPr>
          <p:cNvPr id="153" name="Shape 153"/>
          <p:cNvPicPr preferRelativeResize="0"/>
          <p:nvPr/>
        </p:nvPicPr>
        <p:blipFill rotWithShape="1">
          <a:blip r:embed="rId5">
            <a:alphaModFix/>
          </a:blip>
          <a:srcRect/>
          <a:stretch/>
        </p:blipFill>
        <p:spPr>
          <a:xfrm>
            <a:off x="4953000" y="4800600"/>
            <a:ext cx="2362200" cy="17716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51"/>
                                        </p:tgtEl>
                                        <p:attrNameLst>
                                          <p:attrName>style.visibility</p:attrName>
                                        </p:attrNameLst>
                                      </p:cBhvr>
                                      <p:to>
                                        <p:strVal val="visible"/>
                                      </p:to>
                                    </p:set>
                                    <p:animEffect transition="in" filter="fade">
                                      <p:cBhvr>
                                        <p:cTn id="7" dur="500"/>
                                        <p:tgtEl>
                                          <p:spTgt spid="151"/>
                                        </p:tgtEl>
                                      </p:cBhvr>
                                    </p:animEffect>
                                  </p:childTnLst>
                                </p:cTn>
                              </p:par>
                              <p:par>
                                <p:cTn id="8" presetID="10" presetClass="entr" presetSubtype="0" fill="hold" nodeType="withEffect">
                                  <p:stCondLst>
                                    <p:cond delay="0"/>
                                  </p:stCondLst>
                                  <p:childTnLst>
                                    <p:set>
                                      <p:cBhvr>
                                        <p:cTn id="9" dur="1" fill="hold">
                                          <p:stCondLst>
                                            <p:cond delay="0"/>
                                          </p:stCondLst>
                                        </p:cTn>
                                        <p:tgtEl>
                                          <p:spTgt spid="152"/>
                                        </p:tgtEl>
                                        <p:attrNameLst>
                                          <p:attrName>style.visibility</p:attrName>
                                        </p:attrNameLst>
                                      </p:cBhvr>
                                      <p:to>
                                        <p:strVal val="visible"/>
                                      </p:to>
                                    </p:set>
                                    <p:animEffect transition="in" filter="fade">
                                      <p:cBhvr>
                                        <p:cTn id="10" dur="500"/>
                                        <p:tgtEl>
                                          <p:spTgt spid="152"/>
                                        </p:tgtEl>
                                      </p:cBhvr>
                                    </p:animEffect>
                                  </p:childTnLst>
                                </p:cTn>
                              </p:par>
                              <p:par>
                                <p:cTn id="11" presetID="10" presetClass="entr" presetSubtype="0" fill="hold" nodeType="withEffect">
                                  <p:stCondLst>
                                    <p:cond delay="0"/>
                                  </p:stCondLst>
                                  <p:childTnLst>
                                    <p:set>
                                      <p:cBhvr>
                                        <p:cTn id="12" dur="1" fill="hold">
                                          <p:stCondLst>
                                            <p:cond delay="0"/>
                                          </p:stCondLst>
                                        </p:cTn>
                                        <p:tgtEl>
                                          <p:spTgt spid="153"/>
                                        </p:tgtEl>
                                        <p:attrNameLst>
                                          <p:attrName>style.visibility</p:attrName>
                                        </p:attrNameLst>
                                      </p:cBhvr>
                                      <p:to>
                                        <p:strVal val="visible"/>
                                      </p:to>
                                    </p:set>
                                    <p:animEffect transition="in" filter="fade">
                                      <p:cBhvr>
                                        <p:cTn id="13" dur="500"/>
                                        <p:tgtEl>
                                          <p:spTgt spid="1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Shape 159"/>
          <p:cNvSpPr txBox="1"/>
          <p:nvPr/>
        </p:nvSpPr>
        <p:spPr>
          <a:xfrm>
            <a:off x="487750" y="938041"/>
            <a:ext cx="8077200" cy="19389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4000">
                <a:solidFill>
                  <a:srgbClr val="FFFF66"/>
                </a:solidFill>
                <a:latin typeface="Calibri"/>
                <a:ea typeface="Calibri"/>
                <a:cs typeface="Calibri"/>
                <a:sym typeface="Calibri"/>
              </a:rPr>
              <a:t>Do you have dependent and independent variables in your research question?</a:t>
            </a:r>
          </a:p>
          <a:p>
            <a:pPr marL="0" marR="0" lvl="0" indent="0" algn="l" rtl="0">
              <a:spcBef>
                <a:spcPts val="0"/>
              </a:spcBef>
              <a:buNone/>
            </a:pPr>
            <a:endParaRPr sz="4000">
              <a:solidFill>
                <a:srgbClr val="FFFF66"/>
              </a:solidFill>
              <a:latin typeface="Calibri"/>
              <a:ea typeface="Calibri"/>
              <a:cs typeface="Calibri"/>
              <a:sym typeface="Calibri"/>
            </a:endParaRPr>
          </a:p>
          <a:p>
            <a:pPr marL="0" marR="0" lvl="0" indent="0" algn="ctr" rtl="0">
              <a:spcBef>
                <a:spcPts val="0"/>
              </a:spcBef>
              <a:buSzPct val="25000"/>
              <a:buNone/>
            </a:pPr>
            <a:r>
              <a:rPr lang="en-US" sz="4000">
                <a:solidFill>
                  <a:srgbClr val="FFFF66"/>
                </a:solidFill>
                <a:latin typeface="Calibri"/>
                <a:ea typeface="Calibri"/>
                <a:cs typeface="Calibri"/>
                <a:sym typeface="Calibri"/>
              </a:rPr>
              <a:t>If so, what are they?</a:t>
            </a:r>
          </a:p>
          <a:p>
            <a:pPr marL="0" marR="0" lvl="0" indent="0" algn="l" rtl="0">
              <a:spcBef>
                <a:spcPts val="0"/>
              </a:spcBef>
              <a:buNone/>
            </a:pPr>
            <a:endParaRPr sz="4000">
              <a:solidFill>
                <a:srgbClr val="FFFF66"/>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Shape 165"/>
          <p:cNvSpPr txBox="1"/>
          <p:nvPr/>
        </p:nvSpPr>
        <p:spPr>
          <a:xfrm>
            <a:off x="457200" y="228600"/>
            <a:ext cx="5021182" cy="707886"/>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4000">
                <a:solidFill>
                  <a:srgbClr val="FFFF66"/>
                </a:solidFill>
                <a:latin typeface="Calibri"/>
                <a:ea typeface="Calibri"/>
                <a:cs typeface="Calibri"/>
                <a:sym typeface="Calibri"/>
              </a:rPr>
              <a:t>Levels of measurement</a:t>
            </a:r>
          </a:p>
        </p:txBody>
      </p:sp>
      <p:sp>
        <p:nvSpPr>
          <p:cNvPr id="166" name="Shape 166"/>
          <p:cNvSpPr/>
          <p:nvPr/>
        </p:nvSpPr>
        <p:spPr>
          <a:xfrm>
            <a:off x="867425" y="944940"/>
            <a:ext cx="7079165" cy="1384995"/>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2800">
                <a:solidFill>
                  <a:srgbClr val="FFFF66"/>
                </a:solidFill>
                <a:latin typeface="Calibri"/>
                <a:ea typeface="Calibri"/>
                <a:cs typeface="Calibri"/>
                <a:sym typeface="Calibri"/>
              </a:rPr>
              <a:t>refers to </a:t>
            </a:r>
            <a:r>
              <a:rPr lang="en-US" sz="2800" b="1" i="1">
                <a:solidFill>
                  <a:srgbClr val="FFFF66"/>
                </a:solidFill>
                <a:latin typeface="Calibri"/>
                <a:ea typeface="Calibri"/>
                <a:cs typeface="Calibri"/>
                <a:sym typeface="Calibri"/>
              </a:rPr>
              <a:t>variables</a:t>
            </a:r>
            <a:r>
              <a:rPr lang="en-US" sz="2800">
                <a:solidFill>
                  <a:srgbClr val="FFFF66"/>
                </a:solidFill>
                <a:latin typeface="Calibri"/>
                <a:ea typeface="Calibri"/>
                <a:cs typeface="Calibri"/>
                <a:sym typeface="Calibri"/>
              </a:rPr>
              <a:t>, not observations or their values</a:t>
            </a:r>
          </a:p>
          <a:p>
            <a:pPr marL="0" marR="0" lvl="0" indent="0" algn="l" rtl="0">
              <a:spcBef>
                <a:spcPts val="0"/>
              </a:spcBef>
              <a:buNone/>
            </a:pPr>
            <a:endParaRPr sz="2800">
              <a:solidFill>
                <a:srgbClr val="FFFF66"/>
              </a:solidFill>
              <a:latin typeface="Calibri"/>
              <a:ea typeface="Calibri"/>
              <a:cs typeface="Calibri"/>
              <a:sym typeface="Calibri"/>
            </a:endParaRPr>
          </a:p>
        </p:txBody>
      </p:sp>
      <p:pic>
        <p:nvPicPr>
          <p:cNvPr id="167" name="Shape 167" descr="http://53muses.com/wp-content/uploads/2012/01/five_spades.jpg"/>
          <p:cNvPicPr preferRelativeResize="0"/>
          <p:nvPr/>
        </p:nvPicPr>
        <p:blipFill rotWithShape="1">
          <a:blip r:embed="rId3">
            <a:alphaModFix/>
          </a:blip>
          <a:srcRect/>
          <a:stretch/>
        </p:blipFill>
        <p:spPr>
          <a:xfrm>
            <a:off x="1429213" y="2329933"/>
            <a:ext cx="2837985" cy="4132108"/>
          </a:xfrm>
          <a:prstGeom prst="rect">
            <a:avLst/>
          </a:prstGeom>
          <a:noFill/>
          <a:ln>
            <a:noFill/>
          </a:ln>
        </p:spPr>
      </p:pic>
      <p:sp>
        <p:nvSpPr>
          <p:cNvPr id="168" name="Shape 168"/>
          <p:cNvSpPr txBox="1"/>
          <p:nvPr/>
        </p:nvSpPr>
        <p:spPr>
          <a:xfrm>
            <a:off x="4800600" y="3352800"/>
            <a:ext cx="2971799" cy="1384995"/>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2800">
                <a:solidFill>
                  <a:srgbClr val="FFFF66"/>
                </a:solidFill>
                <a:latin typeface="Calibri"/>
                <a:ea typeface="Calibri"/>
                <a:cs typeface="Calibri"/>
                <a:sym typeface="Calibri"/>
              </a:rPr>
              <a:t>How is </a:t>
            </a:r>
            <a:r>
              <a:rPr lang="en-US" sz="2800" i="1">
                <a:solidFill>
                  <a:srgbClr val="FFFF66"/>
                </a:solidFill>
                <a:latin typeface="Calibri"/>
                <a:ea typeface="Calibri"/>
                <a:cs typeface="Calibri"/>
                <a:sym typeface="Calibri"/>
              </a:rPr>
              <a:t>suit </a:t>
            </a:r>
            <a:r>
              <a:rPr lang="en-US" sz="2800">
                <a:solidFill>
                  <a:srgbClr val="FFFF66"/>
                </a:solidFill>
                <a:latin typeface="Calibri"/>
                <a:ea typeface="Calibri"/>
                <a:cs typeface="Calibri"/>
                <a:sym typeface="Calibri"/>
              </a:rPr>
              <a:t>as a variable different from </a:t>
            </a:r>
            <a:r>
              <a:rPr lang="en-US" sz="2800" i="1">
                <a:solidFill>
                  <a:srgbClr val="FFFF66"/>
                </a:solidFill>
                <a:latin typeface="Calibri"/>
                <a:ea typeface="Calibri"/>
                <a:cs typeface="Calibri"/>
                <a:sym typeface="Calibri"/>
              </a:rPr>
              <a:t>number</a:t>
            </a:r>
            <a:r>
              <a:rPr lang="en-US" sz="2800">
                <a:solidFill>
                  <a:srgbClr val="FFFF66"/>
                </a:solidFill>
                <a:latin typeface="Calibri"/>
                <a:ea typeface="Calibri"/>
                <a:cs typeface="Calibri"/>
                <a:sym typeface="Calibri"/>
              </a:rPr>
              <a:t>?</a:t>
            </a: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59</TotalTime>
  <Words>1378</Words>
  <Application>Microsoft Office PowerPoint</Application>
  <PresentationFormat>On-screen Show (4:3)</PresentationFormat>
  <Paragraphs>201</Paragraphs>
  <Slides>26</Slides>
  <Notes>26</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26</vt:i4>
      </vt:variant>
    </vt:vector>
  </HeadingPairs>
  <TitlesOfParts>
    <vt:vector size="29" baseType="lpstr">
      <vt:lpstr>Arial</vt:lpstr>
      <vt:lpstr>Calibri</vt:lpstr>
      <vt:lpstr>Office Theme</vt:lpstr>
      <vt:lpstr>Data types and  statistical thinking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types and  statistical thinking</dc:title>
  <dc:creator>Gerald Shannon</dc:creator>
  <cp:lastModifiedBy>Jerry Shannon</cp:lastModifiedBy>
  <cp:revision>8</cp:revision>
  <dcterms:modified xsi:type="dcterms:W3CDTF">2018-08-15T15:56:22Z</dcterms:modified>
</cp:coreProperties>
</file>